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handoutMasterIdLst>
    <p:handoutMasterId r:id="rId39"/>
  </p:handoutMasterIdLst>
  <p:sldIdLst>
    <p:sldId id="744" r:id="rId2"/>
    <p:sldId id="791" r:id="rId3"/>
    <p:sldId id="925" r:id="rId4"/>
    <p:sldId id="785" r:id="rId5"/>
    <p:sldId id="926" r:id="rId6"/>
    <p:sldId id="927" r:id="rId7"/>
    <p:sldId id="786" r:id="rId8"/>
    <p:sldId id="928" r:id="rId9"/>
    <p:sldId id="746" r:id="rId10"/>
    <p:sldId id="893" r:id="rId11"/>
    <p:sldId id="745" r:id="rId12"/>
    <p:sldId id="898" r:id="rId13"/>
    <p:sldId id="901" r:id="rId14"/>
    <p:sldId id="929" r:id="rId15"/>
    <p:sldId id="930" r:id="rId16"/>
    <p:sldId id="895" r:id="rId17"/>
    <p:sldId id="896" r:id="rId18"/>
    <p:sldId id="902" r:id="rId19"/>
    <p:sldId id="937" r:id="rId20"/>
    <p:sldId id="923" r:id="rId21"/>
    <p:sldId id="909" r:id="rId22"/>
    <p:sldId id="910" r:id="rId23"/>
    <p:sldId id="907" r:id="rId24"/>
    <p:sldId id="908" r:id="rId25"/>
    <p:sldId id="932" r:id="rId26"/>
    <p:sldId id="938" r:id="rId27"/>
    <p:sldId id="935" r:id="rId28"/>
    <p:sldId id="904" r:id="rId29"/>
    <p:sldId id="939" r:id="rId30"/>
    <p:sldId id="905" r:id="rId31"/>
    <p:sldId id="943" r:id="rId32"/>
    <p:sldId id="924" r:id="rId33"/>
    <p:sldId id="945" r:id="rId34"/>
    <p:sldId id="946" r:id="rId35"/>
    <p:sldId id="944" r:id="rId36"/>
    <p:sldId id="931" r:id="rId37"/>
  </p:sldIdLst>
  <p:sldSz cx="9144000" cy="6858000" type="screen4x3"/>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FFCC99"/>
    <a:srgbClr val="0F4D92"/>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4" d="100"/>
          <a:sy n="94" d="100"/>
        </p:scale>
        <p:origin x="-1008" y="-208"/>
      </p:cViewPr>
      <p:guideLst>
        <p:guide orient="horz" pos="2160"/>
        <p:guide pos="2880"/>
      </p:guideLst>
    </p:cSldViewPr>
  </p:slideViewPr>
  <p:notesTextViewPr>
    <p:cViewPr>
      <p:scale>
        <a:sx n="100" d="100"/>
        <a:sy n="100" d="100"/>
      </p:scale>
      <p:origin x="0" y="0"/>
    </p:cViewPr>
  </p:notesTextViewPr>
  <p:sorterViewPr>
    <p:cViewPr>
      <p:scale>
        <a:sx n="98" d="100"/>
        <a:sy n="98" d="100"/>
      </p:scale>
      <p:origin x="0" y="20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ct val="0"/>
              </a:spcBef>
              <a:buNone/>
            </a:pPr>
            <a:r>
              <a:rPr lang="ja-JP" altLang="en-US" sz="2000" i="1" baseline="0" dirty="0" smtClean="0"/>
              <a:t>“</a:t>
            </a:r>
            <a:r>
              <a:rPr lang="en-US" altLang="ja-JP" sz="2000" i="1" baseline="0" dirty="0" smtClean="0">
                <a:cs typeface="Helvetica Neue Light" charset="0"/>
              </a:rPr>
              <a:t>The cost to operate networks is too high and growing too fast and you can</a:t>
            </a:r>
            <a:r>
              <a:rPr lang="en-US" altLang="ja-JP" sz="2000" i="1" baseline="0" dirty="0" smtClean="0"/>
              <a:t>’</a:t>
            </a:r>
            <a:r>
              <a:rPr lang="en-US" altLang="ja-JP" sz="2000" i="1" baseline="0" dirty="0" smtClean="0">
                <a:cs typeface="Helvetica Neue Light" charset="0"/>
              </a:rPr>
              <a:t>t find enough people to manage these things anymore. It</a:t>
            </a:r>
            <a:r>
              <a:rPr lang="en-US" altLang="ja-JP" sz="2000" i="1" baseline="0" dirty="0" smtClean="0"/>
              <a:t>’</a:t>
            </a:r>
            <a:r>
              <a:rPr lang="en-US" altLang="ja-JP" sz="2000" i="1" baseline="0" dirty="0" smtClean="0">
                <a:cs typeface="Helvetica Neue Light" charset="0"/>
              </a:rPr>
              <a:t>s time for change.</a:t>
            </a:r>
            <a:r>
              <a:rPr lang="ja-JP" altLang="en-US" sz="2000" i="1" baseline="0" dirty="0" smtClean="0"/>
              <a:t>”</a:t>
            </a:r>
            <a:r>
              <a:rPr lang="en-US" altLang="ja-JP" sz="2000" i="1" baseline="0" dirty="0" smtClean="0">
                <a:cs typeface="Helvetica Neue Light" charset="0"/>
              </a:rPr>
              <a:t>                          </a:t>
            </a:r>
            <a:r>
              <a:rPr lang="en-US" altLang="ja-JP" sz="1600" i="1" baseline="0" dirty="0" smtClean="0">
                <a:cs typeface="Helvetica Neue Light" charset="0"/>
              </a:rPr>
              <a:t>-- </a:t>
            </a:r>
            <a:r>
              <a:rPr lang="en-US" sz="1600" baseline="0" dirty="0" smtClean="0">
                <a:cs typeface="Helvetica Neue Light" charset="0"/>
              </a:rPr>
              <a:t>Nick </a:t>
            </a:r>
            <a:r>
              <a:rPr lang="en-US" sz="1600" baseline="0" dirty="0" err="1" smtClean="0">
                <a:cs typeface="Helvetica Neue Light" charset="0"/>
              </a:rPr>
              <a:t>Lippis</a:t>
            </a:r>
            <a:r>
              <a:rPr lang="en-US" sz="1600" baseline="0" dirty="0" smtClean="0">
                <a:cs typeface="Helvetica Neue Light" charset="0"/>
              </a:rPr>
              <a:t>, ONUG /Fidelity, 2013</a:t>
            </a:r>
            <a:r>
              <a:rPr lang="en-GB" altLang="en-US" sz="1600" b="1" baseline="0" dirty="0" smtClean="0">
                <a:latin typeface="Arial" panose="020B0604020202020204" pitchFamily="34" charset="0"/>
              </a:rPr>
              <a:t> </a:t>
            </a:r>
          </a:p>
          <a:p>
            <a:pPr>
              <a:spcBef>
                <a:spcPct val="0"/>
              </a:spcBef>
              <a:buNone/>
            </a:pPr>
            <a:endParaRPr lang="en-GB" altLang="en-US" sz="2000" b="1" baseline="0" dirty="0" smtClean="0">
              <a:latin typeface="Arial" panose="020B0604020202020204" pitchFamily="34" charset="0"/>
            </a:endParaRPr>
          </a:p>
          <a:p>
            <a:endParaRPr lang="en-US" sz="2000" dirty="0" smtClean="0"/>
          </a:p>
          <a:p>
            <a:r>
              <a:rPr lang="en-US" sz="2000" dirty="0" smtClean="0"/>
              <a:t>To appeal to companies looking for more highly customized systems, Cisco has also opened up its software to programmers in new ways, making it easier for clients to write their own apps for Cisco products. </a:t>
            </a:r>
          </a:p>
          <a:p>
            <a:pPr marL="342900" indent="-342900">
              <a:buFontTx/>
              <a:buChar char="-"/>
            </a:pPr>
            <a:r>
              <a:rPr lang="en-US" sz="2000" dirty="0" smtClean="0"/>
              <a:t>http://</a:t>
            </a:r>
            <a:r>
              <a:rPr lang="en-US" sz="2000" dirty="0" err="1" smtClean="0"/>
              <a:t>www.bloomberg.com</a:t>
            </a:r>
            <a:r>
              <a:rPr lang="en-US" sz="2000" dirty="0" smtClean="0"/>
              <a:t>/news/articles/2015-11-05/cisco-s-new-</a:t>
            </a:r>
            <a:r>
              <a:rPr lang="en-US" sz="2000" dirty="0" err="1" smtClean="0"/>
              <a:t>ceo</a:t>
            </a:r>
            <a:r>
              <a:rPr lang="en-US" sz="2000" dirty="0" smtClean="0"/>
              <a:t>-embraces-the-cloud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 details;</a:t>
            </a:r>
            <a:r>
              <a:rPr lang="en-US" baseline="0" dirty="0" smtClean="0"/>
              <a:t> </a:t>
            </a:r>
            <a:r>
              <a:rPr lang="en-US" dirty="0" smtClean="0"/>
              <a:t>Provide automatic optimization </a:t>
            </a:r>
          </a:p>
          <a:p>
            <a:r>
              <a:rPr lang="en-US" dirty="0" smtClean="0"/>
              <a:t>Theory: Turing machine; systems: DB/relational</a:t>
            </a:r>
            <a:r>
              <a:rPr lang="en-US" baseline="0" dirty="0" smtClean="0"/>
              <a:t> algebra; OS/Virtual memory/thread; PL: low level language to higher level languages. Networking layer architecture is abstractions for data plane. Major advance is possible if we introduce the right abstractions in the network control plane.</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api.onosproject.org</a:t>
            </a:r>
            <a:r>
              <a:rPr lang="en-US" dirty="0" smtClean="0"/>
              <a:t>/1.1.0/org/</a:t>
            </a:r>
            <a:r>
              <a:rPr lang="en-US" dirty="0" err="1" smtClean="0"/>
              <a:t>onosproject</a:t>
            </a:r>
            <a:r>
              <a:rPr lang="en-US" dirty="0" smtClean="0"/>
              <a:t>/store/</a:t>
            </a:r>
            <a:r>
              <a:rPr lang="en-US" dirty="0" err="1" smtClean="0"/>
              <a:t>Store.html</a:t>
            </a:r>
            <a:r>
              <a:rPr lang="en-US" dirty="0" smtClean="0"/>
              <a:t/>
            </a:r>
            <a:br>
              <a:rPr lang="en-US" dirty="0" smtClean="0"/>
            </a:br>
            <a:r>
              <a:rPr lang="en-US" dirty="0" err="1" smtClean="0"/>
              <a:t>DeviceStore</a:t>
            </a:r>
            <a:r>
              <a:rPr lang="en-US" dirty="0" smtClean="0"/>
              <a:t>, </a:t>
            </a:r>
            <a:r>
              <a:rPr lang="en-US" dirty="0" err="1" smtClean="0"/>
              <a:t>HostStore</a:t>
            </a:r>
            <a:r>
              <a:rPr lang="en-US" dirty="0" smtClean="0"/>
              <a:t>, </a:t>
            </a:r>
            <a:r>
              <a:rPr lang="en-US" dirty="0" err="1" smtClean="0"/>
              <a:t>LinkStore</a:t>
            </a:r>
            <a:r>
              <a:rPr lang="en-US" dirty="0" smtClean="0"/>
              <a:t>, </a:t>
            </a:r>
            <a:r>
              <a:rPr lang="en-US" dirty="0" err="1" smtClean="0"/>
              <a:t>TopologyStore</a:t>
            </a:r>
            <a:r>
              <a:rPr lang="en-US" dirty="0" smtClean="0"/>
              <a:t> collect</a:t>
            </a:r>
            <a:r>
              <a:rPr lang="en-US" baseline="0" dirty="0" smtClean="0"/>
              <a:t> </a:t>
            </a:r>
            <a:r>
              <a:rPr lang="en-US" dirty="0" smtClean="0"/>
              <a:t>info from below</a:t>
            </a:r>
          </a:p>
          <a:p>
            <a:r>
              <a:rPr lang="en-US" dirty="0" err="1" smtClean="0"/>
              <a:t>FlowRuleStore</a:t>
            </a:r>
            <a:r>
              <a:rPr lang="en-US" baseline="0" dirty="0" smtClean="0"/>
              <a:t> supports forwarding abstractions</a:t>
            </a:r>
          </a:p>
          <a:p>
            <a:r>
              <a:rPr lang="en-US" baseline="0" dirty="0" err="1" smtClean="0"/>
              <a:t>IntentStore</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www.bigdatalandscape.com</a:t>
            </a:r>
            <a:r>
              <a:rPr lang="en-US" smtClean="0"/>
              <a:t>/</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22</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23</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24</a:t>
            </a:fld>
            <a:endParaRPr lang="en-US"/>
          </a:p>
        </p:txBody>
      </p:sp>
    </p:spTree>
    <p:extLst>
      <p:ext uri="{BB962C8B-B14F-4D97-AF65-F5344CB8AC3E}">
        <p14:creationId xmlns:p14="http://schemas.microsoft.com/office/powerpoint/2010/main" val="4251036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25</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26</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27</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29</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30</a:t>
            </a:fld>
            <a:endParaRPr lang="en-US"/>
          </a:p>
        </p:txBody>
      </p:sp>
    </p:spTree>
    <p:extLst>
      <p:ext uri="{BB962C8B-B14F-4D97-AF65-F5344CB8AC3E}">
        <p14:creationId xmlns:p14="http://schemas.microsoft.com/office/powerpoint/2010/main" val="61634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31</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32</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33</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34</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a:t>
            </a:r>
            <a:r>
              <a:rPr lang="en-US" baseline="0" dirty="0" smtClean="0"/>
              <a:t> level, abstraction is to hide issues that others do not want to or hard to do things. </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2645536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FLP, Arrow’s Impossibility Theorem. Failure</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8</a:t>
            </a:fld>
            <a:endParaRPr lang="en-US"/>
          </a:p>
        </p:txBody>
      </p:sp>
    </p:spTree>
    <p:extLst>
      <p:ext uri="{BB962C8B-B14F-4D97-AF65-F5344CB8AC3E}">
        <p14:creationId xmlns:p14="http://schemas.microsoft.com/office/powerpoint/2010/main" val="37363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smtClean="0"/>
              <a:t>为啥呢？因为total</a:t>
            </a:r>
            <a:r>
              <a:rPr lang="en-US" sz="1200" dirty="0" smtClean="0"/>
              <a:t> ownership cost少。1. 我server买了，3年合同以后可以自行切换。前三年load </a:t>
            </a:r>
            <a:r>
              <a:rPr lang="en-US" sz="1200" dirty="0" err="1" smtClean="0"/>
              <a:t>cisco的virtual</a:t>
            </a:r>
            <a:r>
              <a:rPr lang="en-US" sz="1200" dirty="0" smtClean="0"/>
              <a:t> </a:t>
            </a:r>
            <a:r>
              <a:rPr lang="en-US" sz="1200" dirty="0" err="1" smtClean="0"/>
              <a:t>router，后三年load</a:t>
            </a:r>
            <a:r>
              <a:rPr lang="en-US" sz="1200" dirty="0" smtClean="0"/>
              <a:t> </a:t>
            </a:r>
            <a:r>
              <a:rPr lang="en-US" sz="1200" dirty="0" err="1" smtClean="0"/>
              <a:t>juniper的virtual</a:t>
            </a:r>
            <a:r>
              <a:rPr lang="en-US" sz="1200" dirty="0" smtClean="0"/>
              <a:t> </a:t>
            </a:r>
            <a:r>
              <a:rPr lang="en-US" sz="1200" dirty="0" err="1" smtClean="0"/>
              <a:t>switch。再过三年load</a:t>
            </a:r>
            <a:r>
              <a:rPr lang="en-US" sz="1200" dirty="0" smtClean="0"/>
              <a:t> </a:t>
            </a:r>
            <a:r>
              <a:rPr lang="en-US" sz="1200" dirty="0" err="1" smtClean="0"/>
              <a:t>palo</a:t>
            </a:r>
            <a:r>
              <a:rPr lang="en-US" sz="1200" dirty="0" smtClean="0"/>
              <a:t> </a:t>
            </a:r>
            <a:r>
              <a:rPr lang="en-US" sz="1200" dirty="0" err="1" smtClean="0"/>
              <a:t>alto的virutal</a:t>
            </a:r>
            <a:r>
              <a:rPr lang="en-US" sz="1200" dirty="0" smtClean="0"/>
              <a:t> firewall 2. </a:t>
            </a:r>
            <a:r>
              <a:rPr lang="en-US" sz="1200" dirty="0" err="1" smtClean="0"/>
              <a:t>设备performance更新，只需要换低层硬件，就可以扩展</a:t>
            </a:r>
            <a:r>
              <a:rPr lang="en-US" sz="1200" dirty="0" smtClean="0"/>
              <a:t/>
            </a:r>
            <a:br>
              <a:rPr lang="en-US" sz="1200" dirty="0" smtClean="0"/>
            </a:b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2800" dirty="0" smtClean="0"/>
              <a:t>Router, switch, firewall merge</a:t>
            </a:r>
          </a:p>
          <a:p>
            <a:pPr lvl="1"/>
            <a:r>
              <a:rPr lang="en-US" sz="2400" dirty="0" smtClean="0"/>
              <a:t>Server + software, which include Router, Switch, FT</a:t>
            </a:r>
          </a:p>
          <a:p>
            <a:r>
              <a:rPr lang="en-US" sz="2800" dirty="0" smtClean="0"/>
              <a:t>DC -&gt; Cloud</a:t>
            </a:r>
          </a:p>
          <a:p>
            <a:pPr lvl="1"/>
            <a:r>
              <a:rPr lang="en-US" sz="2400" dirty="0" smtClean="0"/>
              <a:t>ENT switch reducing; Cloud increasing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a:r>
            <a:br>
              <a:rPr lang="en-US" sz="1200" dirty="0" smtClean="0"/>
            </a:br>
            <a:r>
              <a:rPr lang="en-US" sz="1200" dirty="0" smtClean="0"/>
              <a:t>There are more virtual ports than physical ports, where the virtual ports are controlled by x86 software. Where software erodes hardware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385409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(fewer than 1k hosts), medium (1k-10k hosts), large (10k-100k hosts), and</a:t>
            </a:r>
          </a:p>
          <a:p>
            <a:r>
              <a:rPr lang="en-US" dirty="0" smtClean="0"/>
              <a:t>very large (more than 100k hosts) enterprise network</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385409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76200"/>
            <a:ext cx="221297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76200"/>
            <a:ext cx="6491287"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28588" y="6400800"/>
            <a:ext cx="1905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990600"/>
            <a:ext cx="43513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990600"/>
            <a:ext cx="4352925"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28588" y="6400800"/>
            <a:ext cx="1905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9144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256874" y="85614"/>
            <a:ext cx="8562466"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25413" y="990600"/>
            <a:ext cx="885666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9144000" cy="17462"/>
          </a:xfrm>
          <a:prstGeom prst="line">
            <a:avLst/>
          </a:prstGeom>
          <a:noFill/>
          <a:ln w="50800" cmpd="dbl">
            <a:solidFill>
              <a:schemeClr val="tx1"/>
            </a:solidFill>
            <a:round/>
            <a:headEnd/>
            <a:tailEnd/>
          </a:ln>
          <a:extLst>
            <a:ext uri="{909E8E84-426E-40dd-AFC4-6F175D3DCCD1}">
              <a14:hiddenFill xmlns:a14="http://schemas.microsoft.com/office/drawing/2010/main">
                <a:noFill/>
              </a14:hiddenFill>
            </a:ext>
          </a:extLst>
        </p:spPr>
      </p:cxnSp>
      <p:sp>
        <p:nvSpPr>
          <p:cNvPr id="8" name="Rectangle 7"/>
          <p:cNvSpPr/>
          <p:nvPr/>
        </p:nvSpPr>
        <p:spPr>
          <a:xfrm>
            <a:off x="-26988" y="6561138"/>
            <a:ext cx="1233030" cy="338554"/>
          </a:xfrm>
          <a:prstGeom prst="rect">
            <a:avLst/>
          </a:prstGeom>
        </p:spPr>
        <p:txBody>
          <a:bodyPr wrap="none">
            <a:spAutoFit/>
          </a:bodyPr>
          <a:lstStyle/>
          <a:p>
            <a:pPr eaLnBrk="0" hangingPunct="0">
              <a:defRPr/>
            </a:pPr>
            <a:r>
              <a:rPr lang="en-US" sz="1600" kern="0" baseline="0" dirty="0" smtClean="0">
                <a:solidFill>
                  <a:schemeClr val="tx1">
                    <a:lumMod val="50000"/>
                    <a:lumOff val="50000"/>
                  </a:schemeClr>
                </a:solidFill>
                <a:effectLst/>
                <a:latin typeface="Verdana" charset="0"/>
              </a:rPr>
              <a:t>SNLAB</a:t>
            </a:r>
            <a:endParaRPr lang="en-US" sz="1800" dirty="0">
              <a:solidFill>
                <a:schemeClr val="tx1">
                  <a:lumMod val="50000"/>
                  <a:lumOff val="50000"/>
                </a:schemeClr>
              </a:solidFill>
              <a:effectLst>
                <a:outerShdw blurRad="38100" dist="38100" dir="2700000" algn="tl">
                  <a:srgbClr val="000000">
                    <a:alpha val="43137"/>
                  </a:srgbClr>
                </a:outerShdw>
              </a:effectLst>
            </a:endParaRPr>
          </a:p>
        </p:txBody>
      </p:sp>
      <p:sp>
        <p:nvSpPr>
          <p:cNvPr id="9" name="Slide Number Placeholder 11"/>
          <p:cNvSpPr>
            <a:spLocks noGrp="1"/>
          </p:cNvSpPr>
          <p:nvPr>
            <p:ph type="sldNum" sz="quarter" idx="4"/>
          </p:nvPr>
        </p:nvSpPr>
        <p:spPr>
          <a:xfrm>
            <a:off x="7159625" y="6521450"/>
            <a:ext cx="1905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0" y="806450"/>
            <a:ext cx="9144000" cy="5789083"/>
          </a:xfrm>
          <a:prstGeom prst="rect">
            <a:avLst/>
          </a:prstGeom>
          <a:ln>
            <a:noFill/>
          </a:ln>
          <a:effectLst>
            <a:softEdge rad="112500"/>
          </a:effectLst>
        </p:spPr>
      </p:pic>
      <p:sp>
        <p:nvSpPr>
          <p:cNvPr id="135171" name="Rectangle 3"/>
          <p:cNvSpPr>
            <a:spLocks noGrp="1" noChangeArrowheads="1"/>
          </p:cNvSpPr>
          <p:nvPr>
            <p:ph type="subTitle" idx="1"/>
          </p:nvPr>
        </p:nvSpPr>
        <p:spPr>
          <a:xfrm>
            <a:off x="844450" y="3397372"/>
            <a:ext cx="7491943" cy="2794000"/>
          </a:xfrm>
          <a:effectLst>
            <a:outerShdw blurRad="25400" dist="12700" dir="2700000" algn="ctr" rotWithShape="0">
              <a:srgbClr val="000000">
                <a:alpha val="25000"/>
              </a:srgbClr>
            </a:outerShdw>
          </a:effectLst>
        </p:spPr>
        <p:txBody>
          <a:bodyPr/>
          <a:lstStyle/>
          <a:p>
            <a:r>
              <a:rPr lang="en-US" altLang="zh-CN" sz="2400" dirty="0" smtClean="0"/>
              <a:t>V0.1</a:t>
            </a:r>
          </a:p>
        </p:txBody>
      </p:sp>
      <p:sp>
        <p:nvSpPr>
          <p:cNvPr id="13" name="Rectangle 2"/>
          <p:cNvSpPr>
            <a:spLocks noGrp="1" noChangeArrowheads="1"/>
          </p:cNvSpPr>
          <p:nvPr>
            <p:ph type="ctrTitle"/>
          </p:nvPr>
        </p:nvSpPr>
        <p:spPr>
          <a:xfrm>
            <a:off x="778040" y="1419038"/>
            <a:ext cx="8111960" cy="1631950"/>
          </a:xfrm>
        </p:spPr>
        <p:txBody>
          <a:bodyPr/>
          <a:lstStyle/>
          <a:p>
            <a:pPr algn="ctr" eaLnBrk="1" hangingPunct="1">
              <a:defRPr/>
            </a:pPr>
            <a:r>
              <a:rPr lang="en-US" altLang="zh-CN" sz="4000" dirty="0" smtClean="0">
                <a:solidFill>
                  <a:srgbClr val="800000"/>
                </a:solidFill>
                <a:latin typeface="Georgia" charset="0"/>
                <a:ea typeface="ＭＳ Ｐゴシック" charset="0"/>
                <a:cs typeface="ＭＳ Ｐゴシック" charset="0"/>
              </a:rPr>
              <a:t>A Brief Introduction to SDN</a:t>
            </a:r>
            <a:endParaRPr lang="en-US" sz="4000" dirty="0">
              <a:solidFill>
                <a:srgbClr val="800000"/>
              </a:solidFill>
              <a:latin typeface="Georgia" charset="0"/>
              <a:ea typeface="ＭＳ Ｐゴシック" charset="0"/>
              <a:cs typeface="ＭＳ Ｐゴシック" charset="0"/>
            </a:endParaRPr>
          </a:p>
        </p:txBody>
      </p:sp>
    </p:spTree>
    <p:extLst>
      <p:ext uri="{BB962C8B-B14F-4D97-AF65-F5344CB8AC3E}">
        <p14:creationId xmlns:p14="http://schemas.microsoft.com/office/powerpoint/2010/main" val="4527001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Why SDN or More Programmable Networks?</a:t>
            </a:r>
            <a:endParaRPr lang="en-US" sz="1200" dirty="0"/>
          </a:p>
        </p:txBody>
      </p:sp>
      <p:grpSp>
        <p:nvGrpSpPr>
          <p:cNvPr id="5" name="Group 4"/>
          <p:cNvGrpSpPr/>
          <p:nvPr/>
        </p:nvGrpSpPr>
        <p:grpSpPr>
          <a:xfrm>
            <a:off x="1706281" y="2257672"/>
            <a:ext cx="5806359" cy="3962408"/>
            <a:chOff x="1418721" y="1758259"/>
            <a:chExt cx="6414649" cy="4731203"/>
          </a:xfrm>
        </p:grpSpPr>
        <p:pic>
          <p:nvPicPr>
            <p:cNvPr id="11" name="Picture 10"/>
            <p:cNvPicPr>
              <a:picLocks noChangeAspect="1"/>
            </p:cNvPicPr>
            <p:nvPr/>
          </p:nvPicPr>
          <p:blipFill>
            <a:blip r:embed="rId3"/>
            <a:stretch>
              <a:fillRect/>
            </a:stretch>
          </p:blipFill>
          <p:spPr>
            <a:xfrm>
              <a:off x="1418721" y="1758259"/>
              <a:ext cx="6414649" cy="4731203"/>
            </a:xfrm>
            <a:prstGeom prst="rect">
              <a:avLst/>
            </a:prstGeom>
          </p:spPr>
        </p:pic>
        <p:sp>
          <p:nvSpPr>
            <p:cNvPr id="3" name="Rectangle 2"/>
            <p:cNvSpPr/>
            <p:nvPr/>
          </p:nvSpPr>
          <p:spPr bwMode="auto">
            <a:xfrm>
              <a:off x="2540187" y="2693813"/>
              <a:ext cx="2783397" cy="3335197"/>
            </a:xfrm>
            <a:prstGeom prst="rect">
              <a:avLst/>
            </a:prstGeom>
            <a:solidFill>
              <a:schemeClr val="bg1">
                <a:alpha val="9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4" name="Rectangle 3"/>
          <p:cNvSpPr/>
          <p:nvPr/>
        </p:nvSpPr>
        <p:spPr>
          <a:xfrm>
            <a:off x="423334" y="949391"/>
            <a:ext cx="7986888" cy="1200328"/>
          </a:xfrm>
          <a:prstGeom prst="rect">
            <a:avLst/>
          </a:prstGeom>
        </p:spPr>
        <p:txBody>
          <a:bodyPr wrap="square">
            <a:spAutoFit/>
          </a:bodyPr>
          <a:lstStyle/>
          <a:p>
            <a:pPr marL="342900" indent="-342900">
              <a:buFont typeface="Arial"/>
              <a:buChar char="•"/>
            </a:pPr>
            <a:r>
              <a:rPr lang="en-US" baseline="0" dirty="0"/>
              <a:t>Network </a:t>
            </a:r>
            <a:r>
              <a:rPr lang="en-US" baseline="0" dirty="0" smtClean="0"/>
              <a:t>customization/feature requests can </a:t>
            </a:r>
            <a:r>
              <a:rPr lang="en-US" baseline="0" dirty="0"/>
              <a:t>be a </a:t>
            </a:r>
            <a:r>
              <a:rPr lang="en-US" baseline="0" dirty="0" smtClean="0"/>
              <a:t>slow process</a:t>
            </a:r>
            <a:r>
              <a:rPr lang="en-US" baseline="0" dirty="0" smtClean="0"/>
              <a:t>. Open/programmable systems introduce competition and better allow </a:t>
            </a:r>
            <a:r>
              <a:rPr lang="en-US" baseline="0" dirty="0" smtClean="0">
                <a:solidFill>
                  <a:srgbClr val="984807"/>
                </a:solidFill>
              </a:rPr>
              <a:t>innovation</a:t>
            </a:r>
            <a:endParaRPr lang="en-US" baseline="0" dirty="0">
              <a:solidFill>
                <a:srgbClr val="984807"/>
              </a:solidFill>
            </a:endParaRPr>
          </a:p>
        </p:txBody>
      </p:sp>
      <p:sp>
        <p:nvSpPr>
          <p:cNvPr id="7"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125901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2400" dirty="0" smtClean="0"/>
              <a:t>More </a:t>
            </a:r>
            <a:r>
              <a:rPr lang="en-US" sz="2400" dirty="0"/>
              <a:t>Programmable </a:t>
            </a:r>
            <a:r>
              <a:rPr lang="en-US" sz="2400" dirty="0" smtClean="0"/>
              <a:t>Networks are a Well Recognized Trend</a:t>
            </a:r>
            <a:endParaRPr lang="en-US" sz="3200" dirty="0"/>
          </a:p>
        </p:txBody>
      </p:sp>
      <p:pic>
        <p:nvPicPr>
          <p:cNvPr id="18" name="Picture 20"/>
          <p:cNvPicPr>
            <a:picLocks noChangeAspect="1"/>
          </p:cNvPicPr>
          <p:nvPr/>
        </p:nvPicPr>
        <p:blipFill rotWithShape="1">
          <a:blip r:embed="rId3">
            <a:extLst>
              <a:ext uri="{28A0092B-C50C-407E-A947-70E740481C1C}">
                <a14:useLocalDpi xmlns:a14="http://schemas.microsoft.com/office/drawing/2010/main" val="0"/>
              </a:ext>
            </a:extLst>
          </a:blip>
          <a:srcRect t="3651" b="9369"/>
          <a:stretch/>
        </p:blipFill>
        <p:spPr bwMode="auto">
          <a:xfrm rot="10800000">
            <a:off x="-133672" y="775753"/>
            <a:ext cx="9144000" cy="5842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669902" y="1279666"/>
            <a:ext cx="7742168" cy="501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5113" indent="-2651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GB" altLang="en-US" i="1" baseline="0" dirty="0" smtClean="0">
                <a:latin typeface="Calibri"/>
                <a:cs typeface="Calibri"/>
              </a:rPr>
              <a:t>  “We </a:t>
            </a:r>
            <a:r>
              <a:rPr lang="en-GB" altLang="en-US" i="1" baseline="0" dirty="0">
                <a:latin typeface="Calibri"/>
                <a:cs typeface="Calibri"/>
              </a:rPr>
              <a:t>are focusing on a market transition involving the move toward </a:t>
            </a:r>
            <a:r>
              <a:rPr lang="en-GB" altLang="en-US" i="1" baseline="0" dirty="0">
                <a:solidFill>
                  <a:srgbClr val="FF0000"/>
                </a:solidFill>
                <a:latin typeface="Calibri"/>
                <a:cs typeface="Calibri"/>
              </a:rPr>
              <a:t>more programmable</a:t>
            </a:r>
            <a:r>
              <a:rPr lang="en-GB" altLang="en-US" i="1" baseline="0" dirty="0" smtClean="0">
                <a:latin typeface="Calibri"/>
                <a:cs typeface="Calibri"/>
              </a:rPr>
              <a:t>, </a:t>
            </a:r>
            <a:r>
              <a:rPr lang="en-GB" altLang="en-US" i="1" baseline="0" dirty="0" smtClean="0">
                <a:solidFill>
                  <a:srgbClr val="FF0000"/>
                </a:solidFill>
                <a:latin typeface="Calibri"/>
                <a:cs typeface="Calibri"/>
              </a:rPr>
              <a:t>flexible</a:t>
            </a:r>
            <a:r>
              <a:rPr lang="en-GB" altLang="en-US" i="1" baseline="0" dirty="0">
                <a:latin typeface="Calibri"/>
                <a:cs typeface="Calibri"/>
              </a:rPr>
              <a:t>, and virtual </a:t>
            </a:r>
            <a:r>
              <a:rPr lang="en-GB" altLang="en-US" i="1" baseline="0" dirty="0" smtClean="0">
                <a:latin typeface="Calibri"/>
                <a:cs typeface="Calibri"/>
              </a:rPr>
              <a:t>networks</a:t>
            </a:r>
            <a:r>
              <a:rPr lang="is-IS" altLang="en-US" i="1" baseline="0" dirty="0" smtClean="0">
                <a:latin typeface="Calibri"/>
                <a:cs typeface="Calibri"/>
              </a:rPr>
              <a:t>… </a:t>
            </a:r>
            <a:r>
              <a:rPr lang="en-US" altLang="en-US" i="1" baseline="0" dirty="0">
                <a:latin typeface="Calibri"/>
                <a:cs typeface="Calibri"/>
              </a:rPr>
              <a:t> This transition is focused on moving from a hardware-centric approach for networking to a virtualized </a:t>
            </a:r>
            <a:r>
              <a:rPr lang="en-US" altLang="en-US" i="1" baseline="0" dirty="0" smtClean="0">
                <a:latin typeface="Calibri"/>
                <a:cs typeface="Calibri"/>
              </a:rPr>
              <a:t>network environment </a:t>
            </a:r>
            <a:r>
              <a:rPr lang="en-US" altLang="en-US" i="1" baseline="0" dirty="0">
                <a:latin typeface="Calibri"/>
                <a:cs typeface="Calibri"/>
              </a:rPr>
              <a:t>that is designed to </a:t>
            </a:r>
            <a:r>
              <a:rPr lang="en-US" altLang="en-US" i="1" baseline="0" dirty="0">
                <a:solidFill>
                  <a:srgbClr val="FF0000"/>
                </a:solidFill>
                <a:latin typeface="Calibri"/>
                <a:cs typeface="Calibri"/>
              </a:rPr>
              <a:t>enable flexible</a:t>
            </a:r>
            <a:r>
              <a:rPr lang="en-US" altLang="en-US" i="1" baseline="0" dirty="0" smtClean="0">
                <a:solidFill>
                  <a:srgbClr val="FF0000"/>
                </a:solidFill>
                <a:latin typeface="Calibri"/>
                <a:cs typeface="Calibri"/>
              </a:rPr>
              <a:t>, </a:t>
            </a:r>
            <a:r>
              <a:rPr lang="en-US" altLang="en-US" i="1" baseline="0" dirty="0" smtClean="0">
                <a:latin typeface="Calibri"/>
                <a:cs typeface="Calibri"/>
              </a:rPr>
              <a:t>application</a:t>
            </a:r>
            <a:r>
              <a:rPr lang="en-US" altLang="en-US" i="1" baseline="0" dirty="0">
                <a:latin typeface="Calibri"/>
                <a:cs typeface="Calibri"/>
              </a:rPr>
              <a:t>-driven</a:t>
            </a:r>
            <a:r>
              <a:rPr lang="en-US" altLang="en-US" i="1" baseline="0" dirty="0">
                <a:solidFill>
                  <a:srgbClr val="FF0000"/>
                </a:solidFill>
                <a:latin typeface="Calibri"/>
                <a:cs typeface="Calibri"/>
              </a:rPr>
              <a:t> customization</a:t>
            </a:r>
            <a:r>
              <a:rPr lang="en-US" altLang="en-US" i="1" baseline="0" dirty="0">
                <a:latin typeface="Calibri"/>
                <a:cs typeface="Calibri"/>
              </a:rPr>
              <a:t> of network </a:t>
            </a:r>
            <a:r>
              <a:rPr lang="en-US" altLang="en-US" i="1" baseline="0" dirty="0" smtClean="0">
                <a:latin typeface="Calibri"/>
                <a:cs typeface="Calibri"/>
              </a:rPr>
              <a:t>infrastructures.</a:t>
            </a:r>
            <a:r>
              <a:rPr lang="en-US" altLang="en-US" i="1" baseline="0" dirty="0">
                <a:latin typeface="Calibri"/>
                <a:cs typeface="Calibri"/>
              </a:rPr>
              <a:t> </a:t>
            </a:r>
            <a:r>
              <a:rPr lang="en-US" altLang="en-US" i="1" baseline="0" dirty="0" smtClean="0">
                <a:latin typeface="Calibri"/>
                <a:cs typeface="Calibri"/>
              </a:rPr>
              <a:t/>
            </a:r>
            <a:br>
              <a:rPr lang="en-US" altLang="en-US" i="1" baseline="0" dirty="0" smtClean="0">
                <a:latin typeface="Calibri"/>
                <a:cs typeface="Calibri"/>
              </a:rPr>
            </a:br>
            <a:r>
              <a:rPr lang="en-US" altLang="en-US" i="1" baseline="0" dirty="0" smtClean="0">
                <a:latin typeface="Calibri"/>
                <a:cs typeface="Calibri"/>
              </a:rPr>
              <a:t>                        </a:t>
            </a:r>
            <a:r>
              <a:rPr lang="en-US" altLang="en-US" baseline="0" dirty="0" smtClean="0">
                <a:latin typeface="Calibri"/>
                <a:cs typeface="Calibri"/>
              </a:rPr>
              <a:t>-- </a:t>
            </a:r>
            <a:r>
              <a:rPr lang="en-US" altLang="en-US" sz="2400" baseline="0" dirty="0" smtClean="0">
                <a:latin typeface="Calibri"/>
                <a:cs typeface="Calibri"/>
              </a:rPr>
              <a:t>Cisco Annual Report (pp2), Nov. 2015</a:t>
            </a:r>
            <a:endParaRPr lang="en-GB" altLang="en-US" sz="2400" baseline="0" dirty="0">
              <a:latin typeface="Calibri"/>
              <a:cs typeface="Calibri"/>
            </a:endParaRPr>
          </a:p>
        </p:txBody>
      </p:sp>
      <p:sp>
        <p:nvSpPr>
          <p:cNvPr id="6"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277263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is SDN: A New </a:t>
            </a:r>
            <a:br>
              <a:rPr lang="en-US" sz="2800" dirty="0" smtClean="0"/>
            </a:br>
            <a:r>
              <a:rPr lang="en-US" sz="2800" dirty="0" smtClean="0"/>
              <a:t>Control-Abstraction View</a:t>
            </a:r>
            <a:endParaRPr lang="en-US" sz="1100" dirty="0"/>
          </a:p>
        </p:txBody>
      </p:sp>
      <p:sp>
        <p:nvSpPr>
          <p:cNvPr id="3" name="Content Placeholder 2"/>
          <p:cNvSpPr>
            <a:spLocks noGrp="1"/>
          </p:cNvSpPr>
          <p:nvPr>
            <p:ph idx="1"/>
          </p:nvPr>
        </p:nvSpPr>
        <p:spPr>
          <a:xfrm>
            <a:off x="373528" y="1004713"/>
            <a:ext cx="8650879" cy="5405052"/>
          </a:xfrm>
        </p:spPr>
        <p:txBody>
          <a:bodyPr>
            <a:noAutofit/>
          </a:bodyPr>
          <a:lstStyle/>
          <a:p>
            <a:r>
              <a:rPr lang="en-US" altLang="ja-JP" dirty="0" smtClean="0">
                <a:ea typeface="ＭＳ Ｐゴシック" charset="0"/>
                <a:cs typeface="ＭＳ Ｐゴシック" charset="0"/>
              </a:rPr>
              <a:t>Major advances </a:t>
            </a:r>
            <a:r>
              <a:rPr lang="en-US" altLang="ja-JP" dirty="0" smtClean="0">
                <a:ea typeface="ＭＳ Ｐゴシック" charset="0"/>
                <a:cs typeface="ＭＳ Ｐゴシック" charset="0"/>
              </a:rPr>
              <a:t>in many fields of computer science </a:t>
            </a:r>
            <a:r>
              <a:rPr lang="en-US" altLang="ja-JP" dirty="0" smtClean="0">
                <a:ea typeface="ＭＳ Ｐゴシック" charset="0"/>
                <a:cs typeface="ＭＳ Ｐゴシック" charset="0"/>
              </a:rPr>
              <a:t>are</a:t>
            </a:r>
            <a:r>
              <a:rPr lang="en-US" altLang="ja-JP" dirty="0" smtClean="0">
                <a:ea typeface="ＭＳ Ｐゴシック" charset="0"/>
                <a:cs typeface="ＭＳ Ｐゴシック" charset="0"/>
              </a:rPr>
              <a:t> </a:t>
            </a:r>
            <a:r>
              <a:rPr lang="en-US" altLang="ja-JP" dirty="0" smtClean="0">
                <a:ea typeface="ＭＳ Ｐゴシック" charset="0"/>
                <a:cs typeface="ＭＳ Ｐゴシック" charset="0"/>
              </a:rPr>
              <a:t>based on simple, powerful </a:t>
            </a:r>
            <a:r>
              <a:rPr lang="en-US" altLang="ja-JP" dirty="0" smtClean="0">
                <a:ea typeface="ＭＳ Ｐゴシック" charset="0"/>
                <a:cs typeface="ＭＳ Ｐゴシック" charset="0"/>
              </a:rPr>
              <a:t>abstractions</a:t>
            </a:r>
          </a:p>
          <a:p>
            <a:pPr lvl="1"/>
            <a:r>
              <a:rPr lang="en-US" altLang="ja-JP" dirty="0">
                <a:ea typeface="ＭＳ Ｐゴシック" charset="0"/>
                <a:cs typeface="ＭＳ Ｐゴシック" charset="0"/>
              </a:rPr>
              <a:t>“Modularity based on abstraction is the way things get done.”</a:t>
            </a:r>
            <a:r>
              <a:rPr lang="en-US" altLang="ja-JP" sz="2000" dirty="0">
                <a:ea typeface="ＭＳ Ｐゴシック" charset="0"/>
                <a:cs typeface="ＭＳ Ｐゴシック" charset="0"/>
              </a:rPr>
              <a:t>  </a:t>
            </a:r>
            <a:r>
              <a:rPr lang="en-US" altLang="ja-JP" dirty="0">
                <a:ea typeface="ＭＳ Ｐゴシック" charset="0"/>
                <a:cs typeface="ＭＳ Ｐゴシック" charset="0"/>
              </a:rPr>
              <a:t>-- Barbara </a:t>
            </a:r>
            <a:r>
              <a:rPr lang="en-US" altLang="ja-JP" dirty="0" err="1">
                <a:ea typeface="ＭＳ Ｐゴシック" charset="0"/>
                <a:cs typeface="ＭＳ Ｐゴシック" charset="0"/>
              </a:rPr>
              <a:t>Liskov</a:t>
            </a:r>
            <a:endParaRPr lang="en-US" altLang="ja-JP" dirty="0">
              <a:ea typeface="ＭＳ Ｐゴシック" charset="0"/>
              <a:cs typeface="ＭＳ Ｐゴシック" charset="0"/>
            </a:endParaRPr>
          </a:p>
          <a:p>
            <a:pPr marL="457200" lvl="1"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A major lacking of networking is </a:t>
            </a:r>
            <a:r>
              <a:rPr lang="en-US" altLang="ja-JP" dirty="0" smtClean="0">
                <a:ea typeface="ＭＳ Ｐゴシック" charset="0"/>
                <a:cs typeface="ＭＳ Ｐゴシック" charset="0"/>
              </a:rPr>
              <a:t>that we do </a:t>
            </a:r>
            <a:r>
              <a:rPr lang="en-US" dirty="0" smtClean="0"/>
              <a:t>not have enough </a:t>
            </a:r>
            <a:r>
              <a:rPr lang="en-US" dirty="0"/>
              <a:t>good abstractions in network </a:t>
            </a:r>
            <a:r>
              <a:rPr lang="en-US" dirty="0" smtClean="0"/>
              <a:t>management and control</a:t>
            </a:r>
            <a:endParaRPr lang="en-US" dirty="0"/>
          </a:p>
          <a:p>
            <a:pPr lvl="1"/>
            <a:r>
              <a:rPr lang="en-US" altLang="ja-JP" dirty="0">
                <a:ea typeface="ＭＳ Ｐゴシック" charset="0"/>
                <a:cs typeface="ＭＳ Ｐゴシック" charset="0"/>
              </a:rPr>
              <a:t>Three key areas for abstractions [Shenker’11</a:t>
            </a:r>
            <a:r>
              <a:rPr lang="en-US" altLang="ja-JP" dirty="0" smtClean="0">
                <a:ea typeface="ＭＳ Ｐゴシック" charset="0"/>
                <a:cs typeface="ＭＳ Ｐゴシック" charset="0"/>
              </a:rPr>
              <a:t>]: </a:t>
            </a:r>
            <a:r>
              <a:rPr lang="en-US" altLang="ja-JP" dirty="0" smtClean="0">
                <a:solidFill>
                  <a:srgbClr val="984807"/>
                </a:solidFill>
                <a:ea typeface="ＭＳ Ｐゴシック" charset="0"/>
                <a:cs typeface="ＭＳ Ｐゴシック" charset="0"/>
              </a:rPr>
              <a:t>Distribution</a:t>
            </a:r>
            <a:r>
              <a:rPr lang="en-US" altLang="ja-JP" dirty="0">
                <a:ea typeface="ＭＳ Ｐゴシック" charset="0"/>
                <a:cs typeface="ＭＳ Ｐゴシック" charset="0"/>
              </a:rPr>
              <a:t>, </a:t>
            </a:r>
            <a:r>
              <a:rPr lang="en-US" altLang="ja-JP" dirty="0">
                <a:solidFill>
                  <a:srgbClr val="660066"/>
                </a:solidFill>
                <a:ea typeface="ＭＳ Ｐゴシック" charset="0"/>
                <a:cs typeface="ＭＳ Ｐゴシック" charset="0"/>
              </a:rPr>
              <a:t>configuration</a:t>
            </a:r>
            <a:r>
              <a:rPr lang="en-US" altLang="ja-JP" dirty="0">
                <a:ea typeface="ＭＳ Ｐゴシック" charset="0"/>
                <a:cs typeface="ＭＳ Ｐゴシック" charset="0"/>
              </a:rPr>
              <a:t>, </a:t>
            </a:r>
            <a:r>
              <a:rPr lang="en-US" altLang="ja-JP" dirty="0" smtClean="0">
                <a:ea typeface="ＭＳ Ｐゴシック" charset="0"/>
                <a:cs typeface="ＭＳ Ｐゴシック" charset="0"/>
              </a:rPr>
              <a:t>and </a:t>
            </a:r>
            <a:r>
              <a:rPr lang="en-US" altLang="ja-JP" dirty="0" smtClean="0">
                <a:solidFill>
                  <a:schemeClr val="accent5">
                    <a:lumMod val="50000"/>
                  </a:schemeClr>
                </a:solidFill>
                <a:ea typeface="ＭＳ Ｐゴシック" charset="0"/>
                <a:cs typeface="ＭＳ Ｐゴシック" charset="0"/>
              </a:rPr>
              <a:t>forwarding</a:t>
            </a:r>
            <a:endParaRPr lang="en-US" altLang="ja-JP" dirty="0">
              <a:solidFill>
                <a:schemeClr val="accent5">
                  <a:lumMod val="50000"/>
                </a:schemeClr>
              </a:solidFill>
              <a:ea typeface="ＭＳ Ｐゴシック" charset="0"/>
              <a:cs typeface="ＭＳ Ｐゴシック" charset="0"/>
            </a:endParaRPr>
          </a:p>
          <a:p>
            <a:pPr lvl="1"/>
            <a:endParaRPr lang="en-US"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194860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spTree>
    <p:extLst>
      <p:ext uri="{BB962C8B-B14F-4D97-AF65-F5344CB8AC3E}">
        <p14:creationId xmlns:p14="http://schemas.microsoft.com/office/powerpoint/2010/main" val="21023510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Increasing Interests (ODL as an Example)</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1282700"/>
            <a:ext cx="9144000" cy="4276853"/>
          </a:xfrm>
          <a:prstGeom prst="rect">
            <a:avLst/>
          </a:prstGeom>
        </p:spPr>
      </p:pic>
    </p:spTree>
    <p:extLst>
      <p:ext uri="{BB962C8B-B14F-4D97-AF65-F5344CB8AC3E}">
        <p14:creationId xmlns:p14="http://schemas.microsoft.com/office/powerpoint/2010/main" val="1079862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Almost Every Network Vendor has an SDN Architecture</a:t>
            </a:r>
            <a:endParaRPr lang="en-US" sz="28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pic>
        <p:nvPicPr>
          <p:cNvPr id="6" name="Picture 5"/>
          <p:cNvPicPr>
            <a:picLocks noChangeAspect="1"/>
          </p:cNvPicPr>
          <p:nvPr/>
        </p:nvPicPr>
        <p:blipFill>
          <a:blip r:embed="rId3"/>
          <a:stretch>
            <a:fillRect/>
          </a:stretch>
        </p:blipFill>
        <p:spPr>
          <a:xfrm>
            <a:off x="615800" y="957049"/>
            <a:ext cx="2822421" cy="1557198"/>
          </a:xfrm>
          <a:prstGeom prst="rect">
            <a:avLst/>
          </a:prstGeom>
        </p:spPr>
      </p:pic>
      <p:grpSp>
        <p:nvGrpSpPr>
          <p:cNvPr id="9" name="Group 8"/>
          <p:cNvGrpSpPr/>
          <p:nvPr/>
        </p:nvGrpSpPr>
        <p:grpSpPr>
          <a:xfrm>
            <a:off x="4310604" y="1019890"/>
            <a:ext cx="4477009" cy="1661096"/>
            <a:chOff x="4059874" y="1019890"/>
            <a:chExt cx="4727740" cy="2049998"/>
          </a:xfrm>
        </p:grpSpPr>
        <p:pic>
          <p:nvPicPr>
            <p:cNvPr id="7" name="Picture 6"/>
            <p:cNvPicPr>
              <a:picLocks noChangeAspect="1"/>
            </p:cNvPicPr>
            <p:nvPr/>
          </p:nvPicPr>
          <p:blipFill>
            <a:blip r:embed="rId4"/>
            <a:stretch>
              <a:fillRect/>
            </a:stretch>
          </p:blipFill>
          <p:spPr>
            <a:xfrm>
              <a:off x="4059874" y="1019890"/>
              <a:ext cx="4516295" cy="1763717"/>
            </a:xfrm>
            <a:prstGeom prst="rect">
              <a:avLst/>
            </a:prstGeom>
          </p:spPr>
        </p:pic>
        <p:sp>
          <p:nvSpPr>
            <p:cNvPr id="8" name="Rectangle 7"/>
            <p:cNvSpPr/>
            <p:nvPr/>
          </p:nvSpPr>
          <p:spPr>
            <a:xfrm>
              <a:off x="4215614" y="2654390"/>
              <a:ext cx="4572000" cy="415498"/>
            </a:xfrm>
            <a:prstGeom prst="rect">
              <a:avLst/>
            </a:prstGeom>
          </p:spPr>
          <p:txBody>
            <a:bodyPr>
              <a:spAutoFit/>
            </a:bodyPr>
            <a:lstStyle/>
            <a:p>
              <a:r>
                <a:rPr lang="en-US" sz="1050" baseline="0" dirty="0"/>
                <a:t>http://h17007.www1.hp.com/images/networking/solutions/technology/</a:t>
              </a:r>
              <a:r>
                <a:rPr lang="en-US" sz="1050" baseline="0" dirty="0" err="1"/>
                <a:t>sdn</a:t>
              </a:r>
              <a:r>
                <a:rPr lang="en-US" sz="1050" baseline="0" dirty="0"/>
                <a:t>/</a:t>
              </a:r>
              <a:r>
                <a:rPr lang="en-US" sz="1050" baseline="0" dirty="0" err="1"/>
                <a:t>sdn-architecture.jpg</a:t>
              </a:r>
              <a:endParaRPr lang="en-US" sz="1050" baseline="0" dirty="0"/>
            </a:p>
          </p:txBody>
        </p:sp>
      </p:grpSp>
      <p:pic>
        <p:nvPicPr>
          <p:cNvPr id="10" name="Picture 9"/>
          <p:cNvPicPr>
            <a:picLocks noChangeAspect="1"/>
          </p:cNvPicPr>
          <p:nvPr/>
        </p:nvPicPr>
        <p:blipFill>
          <a:blip r:embed="rId5"/>
          <a:stretch>
            <a:fillRect/>
          </a:stretch>
        </p:blipFill>
        <p:spPr>
          <a:xfrm>
            <a:off x="390152" y="2820304"/>
            <a:ext cx="2650363" cy="1836145"/>
          </a:xfrm>
          <a:prstGeom prst="rect">
            <a:avLst/>
          </a:prstGeom>
        </p:spPr>
      </p:pic>
      <p:pic>
        <p:nvPicPr>
          <p:cNvPr id="11" name="Picture 10"/>
          <p:cNvPicPr>
            <a:picLocks noChangeAspect="1"/>
          </p:cNvPicPr>
          <p:nvPr/>
        </p:nvPicPr>
        <p:blipFill>
          <a:blip r:embed="rId6"/>
          <a:stretch>
            <a:fillRect/>
          </a:stretch>
        </p:blipFill>
        <p:spPr>
          <a:xfrm>
            <a:off x="3155979" y="4523274"/>
            <a:ext cx="3665946" cy="2004634"/>
          </a:xfrm>
          <a:prstGeom prst="rect">
            <a:avLst/>
          </a:prstGeom>
        </p:spPr>
      </p:pic>
      <p:pic>
        <p:nvPicPr>
          <p:cNvPr id="12" name="Picture 11"/>
          <p:cNvPicPr>
            <a:picLocks noChangeAspect="1"/>
          </p:cNvPicPr>
          <p:nvPr/>
        </p:nvPicPr>
        <p:blipFill>
          <a:blip r:embed="rId7"/>
          <a:stretch>
            <a:fillRect/>
          </a:stretch>
        </p:blipFill>
        <p:spPr>
          <a:xfrm>
            <a:off x="6247813" y="2490016"/>
            <a:ext cx="2103812" cy="2312938"/>
          </a:xfrm>
          <a:prstGeom prst="rect">
            <a:avLst/>
          </a:prstGeom>
        </p:spPr>
      </p:pic>
      <p:pic>
        <p:nvPicPr>
          <p:cNvPr id="13" name="Picture 12"/>
          <p:cNvPicPr>
            <a:picLocks noChangeAspect="1"/>
          </p:cNvPicPr>
          <p:nvPr/>
        </p:nvPicPr>
        <p:blipFill>
          <a:blip r:embed="rId8"/>
          <a:stretch>
            <a:fillRect/>
          </a:stretch>
        </p:blipFill>
        <p:spPr>
          <a:xfrm>
            <a:off x="423362" y="4784785"/>
            <a:ext cx="2676889" cy="1685449"/>
          </a:xfrm>
          <a:prstGeom prst="rect">
            <a:avLst/>
          </a:prstGeom>
        </p:spPr>
      </p:pic>
      <p:pic>
        <p:nvPicPr>
          <p:cNvPr id="15" name="Picture 14"/>
          <p:cNvPicPr>
            <a:picLocks noChangeAspect="1"/>
          </p:cNvPicPr>
          <p:nvPr/>
        </p:nvPicPr>
        <p:blipFill>
          <a:blip r:embed="rId9"/>
          <a:stretch>
            <a:fillRect/>
          </a:stretch>
        </p:blipFill>
        <p:spPr>
          <a:xfrm>
            <a:off x="3412562" y="2726994"/>
            <a:ext cx="2585624" cy="1806395"/>
          </a:xfrm>
          <a:prstGeom prst="rect">
            <a:avLst/>
          </a:prstGeom>
        </p:spPr>
      </p:pic>
    </p:spTree>
    <p:extLst>
      <p:ext uri="{BB962C8B-B14F-4D97-AF65-F5344CB8AC3E}">
        <p14:creationId xmlns:p14="http://schemas.microsoft.com/office/powerpoint/2010/main" val="10623395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Some Main </a:t>
            </a:r>
            <a:r>
              <a:rPr lang="en-US" sz="3600" dirty="0" smtClean="0"/>
              <a:t>Current Use </a:t>
            </a:r>
            <a:r>
              <a:rPr lang="en-US" sz="3600" dirty="0" smtClean="0"/>
              <a:t>Cases of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grpSp>
        <p:nvGrpSpPr>
          <p:cNvPr id="8" name="Group 7"/>
          <p:cNvGrpSpPr/>
          <p:nvPr/>
        </p:nvGrpSpPr>
        <p:grpSpPr>
          <a:xfrm>
            <a:off x="0" y="1333500"/>
            <a:ext cx="9144000" cy="4282722"/>
            <a:chOff x="0" y="1333500"/>
            <a:chExt cx="9144000" cy="4282722"/>
          </a:xfrm>
        </p:grpSpPr>
        <p:pic>
          <p:nvPicPr>
            <p:cNvPr id="6" name="Picture 5"/>
            <p:cNvPicPr>
              <a:picLocks noChangeAspect="1"/>
            </p:cNvPicPr>
            <p:nvPr/>
          </p:nvPicPr>
          <p:blipFill>
            <a:blip r:embed="rId3"/>
            <a:stretch>
              <a:fillRect/>
            </a:stretch>
          </p:blipFill>
          <p:spPr>
            <a:xfrm>
              <a:off x="0" y="1333500"/>
              <a:ext cx="9144000" cy="4171950"/>
            </a:xfrm>
            <a:prstGeom prst="rect">
              <a:avLst/>
            </a:prstGeom>
          </p:spPr>
        </p:pic>
        <p:sp>
          <p:nvSpPr>
            <p:cNvPr id="7" name="Rectangle 6"/>
            <p:cNvSpPr/>
            <p:nvPr/>
          </p:nvSpPr>
          <p:spPr bwMode="auto">
            <a:xfrm>
              <a:off x="8847667" y="5080000"/>
              <a:ext cx="296333" cy="5362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Tree>
    <p:extLst>
      <p:ext uri="{BB962C8B-B14F-4D97-AF65-F5344CB8AC3E}">
        <p14:creationId xmlns:p14="http://schemas.microsoft.com/office/powerpoint/2010/main" val="1810855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Results of a User Survey</a:t>
            </a:r>
            <a:endParaRPr lang="en-US" sz="3600" dirty="0"/>
          </a:p>
        </p:txBody>
      </p:sp>
      <p:sp>
        <p:nvSpPr>
          <p:cNvPr id="5" name="Content Placeholder 4"/>
          <p:cNvSpPr>
            <a:spLocks noGrp="1"/>
          </p:cNvSpPr>
          <p:nvPr>
            <p:ph idx="1"/>
          </p:nvPr>
        </p:nvSpPr>
        <p:spPr>
          <a:xfrm>
            <a:off x="6039555" y="990600"/>
            <a:ext cx="2942519" cy="5334000"/>
          </a:xfrm>
        </p:spPr>
        <p:txBody>
          <a:bodyPr/>
          <a:lstStyle/>
          <a:p>
            <a:r>
              <a:rPr lang="en-US" sz="2400" dirty="0" smtClean="0"/>
              <a:t>128 </a:t>
            </a:r>
            <a:r>
              <a:rPr lang="en-US" sz="2400" dirty="0"/>
              <a:t>Companies responded</a:t>
            </a:r>
          </a:p>
          <a:p>
            <a:pPr lvl="1"/>
            <a:r>
              <a:rPr lang="en-US" sz="2000" dirty="0"/>
              <a:t>31% </a:t>
            </a:r>
            <a:r>
              <a:rPr lang="en-US" sz="2000" dirty="0" err="1"/>
              <a:t>Telcos</a:t>
            </a:r>
            <a:r>
              <a:rPr lang="en-US" sz="2000" dirty="0"/>
              <a:t>/Service Providers</a:t>
            </a:r>
          </a:p>
          <a:p>
            <a:pPr lvl="1"/>
            <a:r>
              <a:rPr lang="en-US" sz="2000" dirty="0"/>
              <a:t>24% Research/Academia</a:t>
            </a:r>
          </a:p>
          <a:p>
            <a:pPr lvl="1"/>
            <a:r>
              <a:rPr lang="en-US" sz="2000" dirty="0"/>
              <a:t>20% Enterprises</a:t>
            </a:r>
          </a:p>
          <a:p>
            <a:pPr lvl="1"/>
            <a:r>
              <a:rPr lang="en-US" sz="2000" dirty="0"/>
              <a:t>10% Services/Consulting</a:t>
            </a:r>
          </a:p>
          <a:p>
            <a:pPr lvl="1"/>
            <a:r>
              <a:rPr lang="en-US" sz="2000" dirty="0"/>
              <a:t>9% Software/Hardware</a:t>
            </a:r>
          </a:p>
          <a:p>
            <a:pPr lvl="1"/>
            <a:r>
              <a:rPr lang="en-US" sz="2000" dirty="0"/>
              <a:t>6% </a:t>
            </a:r>
            <a:r>
              <a:rPr lang="en-US" sz="2000" dirty="0" smtClean="0"/>
              <a:t>Other</a:t>
            </a:r>
            <a:endParaRPr lang="en-US" sz="2000" dirty="0"/>
          </a:p>
        </p:txBody>
      </p:sp>
      <p:sp>
        <p:nvSpPr>
          <p:cNvPr id="9" name="Rectangle 8"/>
          <p:cNvSpPr/>
          <p:nvPr/>
        </p:nvSpPr>
        <p:spPr>
          <a:xfrm>
            <a:off x="233331" y="5716239"/>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211665" y="869379"/>
            <a:ext cx="5630173" cy="4718621"/>
          </a:xfrm>
          <a:prstGeom prst="rect">
            <a:avLst/>
          </a:prstGeom>
        </p:spPr>
      </p:pic>
      <p:sp>
        <p:nvSpPr>
          <p:cNvPr id="1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0622785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56873" y="-22466"/>
            <a:ext cx="8767597" cy="685800"/>
          </a:xfrm>
          <a:ln/>
        </p:spPr>
        <p:txBody>
          <a:bodyPr/>
          <a:lstStyle/>
          <a:p>
            <a:r>
              <a:rPr lang="en-US" sz="3200" dirty="0" smtClean="0"/>
              <a:t>State of Current (Open Source) Players</a:t>
            </a:r>
            <a:endParaRPr lang="en-US" sz="3200" dirty="0"/>
          </a:p>
        </p:txBody>
      </p:sp>
      <p:sp>
        <p:nvSpPr>
          <p:cNvPr id="6" name="Rectangle 5"/>
          <p:cNvSpPr/>
          <p:nvPr/>
        </p:nvSpPr>
        <p:spPr>
          <a:xfrm>
            <a:off x="233330" y="612546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pic>
        <p:nvPicPr>
          <p:cNvPr id="3" name="Picture 2"/>
          <p:cNvPicPr>
            <a:picLocks noChangeAspect="1"/>
          </p:cNvPicPr>
          <p:nvPr/>
        </p:nvPicPr>
        <p:blipFill>
          <a:blip r:embed="rId3"/>
          <a:stretch>
            <a:fillRect/>
          </a:stretch>
        </p:blipFill>
        <p:spPr>
          <a:xfrm>
            <a:off x="0" y="662020"/>
            <a:ext cx="9144000" cy="5565539"/>
          </a:xfrm>
          <a:prstGeom prst="rect">
            <a:avLst/>
          </a:prstGeom>
        </p:spPr>
      </p:pic>
      <p:sp>
        <p:nvSpPr>
          <p:cNvPr id="8"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2365929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a:t>
            </a:r>
            <a:r>
              <a:rPr lang="en-US" dirty="0" smtClean="0"/>
              <a:t>key technical components</a:t>
            </a:r>
          </a:p>
          <a:p>
            <a:pPr lvl="1"/>
            <a:r>
              <a:rPr lang="en-US" dirty="0" smtClean="0"/>
              <a:t>Architecture</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24879469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sz="2800" dirty="0" smtClean="0"/>
              <a:t>What is and why SDN</a:t>
            </a:r>
            <a:r>
              <a:rPr lang="en-US" sz="2800" dirty="0" smtClean="0"/>
              <a:t>?</a:t>
            </a: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31871687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ONOS </a:t>
            </a:r>
            <a:r>
              <a:rPr lang="en-US" dirty="0" smtClean="0">
                <a:ea typeface="ＭＳ Ｐゴシック" charset="0"/>
                <a:cs typeface="ＭＳ Ｐゴシック" charset="0"/>
              </a:rPr>
              <a:t>Architecture: Big Picture</a:t>
            </a:r>
            <a:endParaRPr lang="en-US" sz="1800" dirty="0"/>
          </a:p>
        </p:txBody>
      </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3" name="Picture 2"/>
          <p:cNvPicPr>
            <a:picLocks noChangeAspect="1"/>
          </p:cNvPicPr>
          <p:nvPr/>
        </p:nvPicPr>
        <p:blipFill>
          <a:blip r:embed="rId3"/>
          <a:stretch>
            <a:fillRect/>
          </a:stretch>
        </p:blipFill>
        <p:spPr>
          <a:xfrm>
            <a:off x="440016" y="911957"/>
            <a:ext cx="8347973" cy="5486969"/>
          </a:xfrm>
          <a:prstGeom prst="rect">
            <a:avLst/>
          </a:prstGeom>
        </p:spPr>
      </p:pic>
      <p:sp>
        <p:nvSpPr>
          <p:cNvPr id="5" name="Rectangle 4"/>
          <p:cNvSpPr/>
          <p:nvPr/>
        </p:nvSpPr>
        <p:spPr>
          <a:xfrm>
            <a:off x="885213" y="6327157"/>
            <a:ext cx="8910669" cy="307777"/>
          </a:xfrm>
          <a:prstGeom prst="rect">
            <a:avLst/>
          </a:prstGeom>
        </p:spPr>
        <p:txBody>
          <a:bodyPr wrap="square">
            <a:spAutoFit/>
          </a:bodyPr>
          <a:lstStyle/>
          <a:p>
            <a:r>
              <a:rPr lang="en-US" sz="1400" i="1" baseline="0" dirty="0" smtClean="0"/>
              <a:t>Source</a:t>
            </a:r>
            <a:r>
              <a:rPr lang="en-US" sz="1400" i="1" baseline="0" dirty="0" smtClean="0"/>
              <a:t>: ON.LAB</a:t>
            </a:r>
            <a:endParaRPr lang="en-US" sz="1400" i="1" baseline="0" dirty="0"/>
          </a:p>
        </p:txBody>
      </p:sp>
    </p:spTree>
    <p:extLst>
      <p:ext uri="{BB962C8B-B14F-4D97-AF65-F5344CB8AC3E}">
        <p14:creationId xmlns:p14="http://schemas.microsoft.com/office/powerpoint/2010/main" val="284096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ONOS </a:t>
            </a:r>
            <a:r>
              <a:rPr lang="en-US" sz="3600" dirty="0" smtClean="0">
                <a:ea typeface="ＭＳ Ｐゴシック" charset="0"/>
                <a:cs typeface="ＭＳ Ｐゴシック" charset="0"/>
              </a:rPr>
              <a:t>Architecture: Some Key Abstractions</a:t>
            </a:r>
            <a:endParaRPr lang="en-US" sz="1400" dirty="0"/>
          </a:p>
        </p:txBody>
      </p:sp>
      <p:grpSp>
        <p:nvGrpSpPr>
          <p:cNvPr id="4" name="Group 3"/>
          <p:cNvGrpSpPr/>
          <p:nvPr/>
        </p:nvGrpSpPr>
        <p:grpSpPr>
          <a:xfrm>
            <a:off x="1824810" y="1076033"/>
            <a:ext cx="6396017" cy="5357914"/>
            <a:chOff x="3272118" y="2596781"/>
            <a:chExt cx="4676588" cy="3999887"/>
          </a:xfrm>
        </p:grpSpPr>
        <p:pic>
          <p:nvPicPr>
            <p:cNvPr id="7" name="Picture 6" descr="onos-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118" y="2596781"/>
              <a:ext cx="4676588" cy="3838892"/>
            </a:xfrm>
            <a:prstGeom prst="rect">
              <a:avLst/>
            </a:prstGeom>
          </p:spPr>
        </p:pic>
        <p:sp>
          <p:nvSpPr>
            <p:cNvPr id="8" name="Rectangle 7"/>
            <p:cNvSpPr/>
            <p:nvPr/>
          </p:nvSpPr>
          <p:spPr>
            <a:xfrm>
              <a:off x="3438713" y="6335058"/>
              <a:ext cx="4166349" cy="261610"/>
            </a:xfrm>
            <a:prstGeom prst="rect">
              <a:avLst/>
            </a:prstGeom>
          </p:spPr>
          <p:txBody>
            <a:bodyPr wrap="square">
              <a:spAutoFit/>
            </a:bodyPr>
            <a:lstStyle/>
            <a:p>
              <a:r>
                <a:rPr lang="en-US" sz="1100" baseline="0" dirty="0" smtClean="0"/>
                <a:t>https://</a:t>
              </a:r>
              <a:r>
                <a:rPr lang="en-US" sz="1100" baseline="0" dirty="0" err="1" smtClean="0"/>
                <a:t>wiki.onosproject.org</a:t>
              </a:r>
              <a:r>
                <a:rPr lang="en-US" sz="1100" baseline="0" dirty="0" smtClean="0"/>
                <a:t>/display/ONOS/</a:t>
              </a:r>
              <a:r>
                <a:rPr lang="en-US" sz="1100" baseline="0" dirty="0" err="1" smtClean="0"/>
                <a:t>System+Components</a:t>
              </a:r>
              <a:endParaRPr lang="en-US" sz="1100" baseline="0" dirty="0"/>
            </a:p>
          </p:txBody>
        </p:sp>
      </p:grpSp>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50157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600" dirty="0" err="1" smtClean="0">
                <a:ea typeface="ＭＳ Ｐゴシック" charset="0"/>
                <a:cs typeface="ＭＳ Ｐゴシック" charset="0"/>
              </a:rPr>
              <a:t>OpenDaylight</a:t>
            </a:r>
            <a:r>
              <a:rPr lang="en-US" altLang="ja-JP" sz="3600" dirty="0" smtClean="0">
                <a:ea typeface="ＭＳ Ｐゴシック" charset="0"/>
                <a:cs typeface="ＭＳ Ｐゴシック" charset="0"/>
              </a:rPr>
              <a:t> </a:t>
            </a:r>
            <a:r>
              <a:rPr lang="en-US" altLang="ja-JP" sz="3600" dirty="0" smtClean="0">
                <a:ea typeface="ＭＳ Ｐゴシック" charset="0"/>
                <a:cs typeface="ＭＳ Ｐゴシック" charset="0"/>
              </a:rPr>
              <a:t>Architecture: Big Picture</a:t>
            </a:r>
            <a:endParaRPr lang="en-US" sz="1400" dirty="0"/>
          </a:p>
        </p:txBody>
      </p:sp>
      <p:pic>
        <p:nvPicPr>
          <p:cNvPr id="3" name="Picture 2"/>
          <p:cNvPicPr>
            <a:picLocks noChangeAspect="1"/>
          </p:cNvPicPr>
          <p:nvPr/>
        </p:nvPicPr>
        <p:blipFill>
          <a:blip r:embed="rId3"/>
          <a:stretch>
            <a:fillRect/>
          </a:stretch>
        </p:blipFill>
        <p:spPr>
          <a:xfrm>
            <a:off x="0" y="1410977"/>
            <a:ext cx="9144000" cy="4283741"/>
          </a:xfrm>
          <a:prstGeom prst="rect">
            <a:avLst/>
          </a:prstGeom>
        </p:spPr>
      </p:pic>
      <p:sp>
        <p:nvSpPr>
          <p:cNvPr id="6" name="Rectangle 5"/>
          <p:cNvSpPr/>
          <p:nvPr/>
        </p:nvSpPr>
        <p:spPr bwMode="auto">
          <a:xfrm>
            <a:off x="4202119" y="5228360"/>
            <a:ext cx="878256" cy="567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a:xfrm>
            <a:off x="0" y="5801222"/>
            <a:ext cx="8910669" cy="307777"/>
          </a:xfrm>
          <a:prstGeom prst="rect">
            <a:avLst/>
          </a:prstGeom>
        </p:spPr>
        <p:txBody>
          <a:bodyPr wrap="square">
            <a:spAutoFit/>
          </a:bodyPr>
          <a:lstStyle/>
          <a:p>
            <a:r>
              <a:rPr lang="en-US" sz="1400" i="1" baseline="0" dirty="0" smtClean="0"/>
              <a:t>Source: </a:t>
            </a:r>
            <a:r>
              <a:rPr lang="en-US" sz="1400" i="1" baseline="0" dirty="0" err="1" smtClean="0"/>
              <a:t>Neela</a:t>
            </a:r>
            <a:r>
              <a:rPr lang="en-US" sz="1400" i="1" baseline="0" dirty="0" smtClean="0"/>
              <a:t> Jacques, July 2015. </a:t>
            </a:r>
            <a:endParaRPr lang="en-US" sz="1400" i="1" baseline="0" dirty="0"/>
          </a:p>
        </p:txBody>
      </p:sp>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99374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Some Key Abstractions</a:t>
            </a:r>
            <a:endParaRPr lang="en-US" sz="1400" dirty="0"/>
          </a:p>
        </p:txBody>
      </p:sp>
      <p:sp>
        <p:nvSpPr>
          <p:cNvPr id="48" name="Rectangle 20"/>
          <p:cNvSpPr>
            <a:spLocks noChangeArrowheads="1"/>
          </p:cNvSpPr>
          <p:nvPr/>
        </p:nvSpPr>
        <p:spPr bwMode="auto">
          <a:xfrm>
            <a:off x="190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4546A">
                    <a:lumMod val="75000"/>
                  </a:srgbClr>
                </a:solidFill>
                <a:effectLst/>
                <a:uLnTx/>
                <a:uFillTx/>
                <a:latin typeface="Calibri"/>
                <a:ea typeface="+mn-ea"/>
                <a:cs typeface="Calibri"/>
              </a:rPr>
              <a:t>Controller</a:t>
            </a:r>
            <a:endParaRPr kumimoji="0" lang="en-US" sz="1600" b="0" i="0" u="none" strike="noStrike" kern="0" cap="none" spc="0" normalizeH="0" baseline="0" noProof="0" dirty="0">
              <a:ln>
                <a:noFill/>
              </a:ln>
              <a:solidFill>
                <a:srgbClr val="44546A">
                  <a:lumMod val="75000"/>
                </a:srgbClr>
              </a:solidFill>
              <a:effectLst/>
              <a:uLnTx/>
              <a:uFillTx/>
              <a:latin typeface="Calibri"/>
              <a:ea typeface="+mn-ea"/>
              <a:cs typeface="Calibri"/>
            </a:endParaRPr>
          </a:p>
        </p:txBody>
      </p:sp>
      <p:sp>
        <p:nvSpPr>
          <p:cNvPr id="49" name="Rectangle 20"/>
          <p:cNvSpPr>
            <a:spLocks noChangeArrowheads="1"/>
          </p:cNvSpPr>
          <p:nvPr/>
        </p:nvSpPr>
        <p:spPr bwMode="auto">
          <a:xfrm>
            <a:off x="342611"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7375E"/>
                </a:solidFill>
                <a:effectLst/>
                <a:uLnTx/>
                <a:uFillTx/>
                <a:latin typeface="Calibri"/>
                <a:ea typeface="+mn-ea"/>
                <a:cs typeface="Calibri"/>
              </a:rPr>
              <a:t>Model-Driven SAL (MD-SAL)</a:t>
            </a:r>
          </a:p>
        </p:txBody>
      </p:sp>
      <p:sp>
        <p:nvSpPr>
          <p:cNvPr id="50" name="Rounded Rectangle 49"/>
          <p:cNvSpPr/>
          <p:nvPr/>
        </p:nvSpPr>
        <p:spPr bwMode="auto">
          <a:xfrm>
            <a:off x="342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1" name="Rounded Rectangle 50"/>
          <p:cNvSpPr/>
          <p:nvPr/>
        </p:nvSpPr>
        <p:spPr bwMode="auto">
          <a:xfrm>
            <a:off x="7708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RESTCONF</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2" name="Rounded Rectangle 51"/>
          <p:cNvSpPr/>
          <p:nvPr/>
        </p:nvSpPr>
        <p:spPr bwMode="auto">
          <a:xfrm>
            <a:off x="3238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NETCONF SERVER </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3" name="Rectangle 20"/>
          <p:cNvSpPr>
            <a:spLocks noChangeArrowheads="1"/>
          </p:cNvSpPr>
          <p:nvPr/>
        </p:nvSpPr>
        <p:spPr bwMode="auto">
          <a:xfrm>
            <a:off x="393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4" name="Rectangle 20"/>
          <p:cNvSpPr>
            <a:spLocks noChangeArrowheads="1"/>
          </p:cNvSpPr>
          <p:nvPr/>
        </p:nvSpPr>
        <p:spPr bwMode="auto">
          <a:xfrm>
            <a:off x="6997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55" name="Up-Down Arrow 54"/>
          <p:cNvSpPr/>
          <p:nvPr/>
        </p:nvSpPr>
        <p:spPr>
          <a:xfrm>
            <a:off x="6718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6" name="Up-Down Arrow 55"/>
          <p:cNvSpPr/>
          <p:nvPr/>
        </p:nvSpPr>
        <p:spPr>
          <a:xfrm>
            <a:off x="511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57" name="Rounded Rectangle 56"/>
          <p:cNvSpPr/>
          <p:nvPr/>
        </p:nvSpPr>
        <p:spPr bwMode="auto">
          <a:xfrm>
            <a:off x="6260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App/Service Plugin</a:t>
            </a:r>
          </a:p>
        </p:txBody>
      </p:sp>
      <p:sp>
        <p:nvSpPr>
          <p:cNvPr id="58" name="Rounded Rectangle 57"/>
          <p:cNvSpPr/>
          <p:nvPr/>
        </p:nvSpPr>
        <p:spPr bwMode="auto">
          <a:xfrm>
            <a:off x="4660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App/Service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59" name="TextBox 58"/>
          <p:cNvSpPr txBox="1"/>
          <p:nvPr/>
        </p:nvSpPr>
        <p:spPr>
          <a:xfrm>
            <a:off x="5778210"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0" name="TextBox 59"/>
          <p:cNvSpPr txBox="1"/>
          <p:nvPr/>
        </p:nvSpPr>
        <p:spPr>
          <a:xfrm>
            <a:off x="1438102" y="2616200"/>
            <a:ext cx="359481" cy="369332"/>
          </a:xfrm>
          <a:prstGeom prst="rect">
            <a:avLst/>
          </a:prstGeom>
          <a:noFill/>
        </p:spPr>
        <p:txBody>
          <a:bodyPr wrap="none" rtlCol="0">
            <a:spAutoFit/>
          </a:bodyPr>
          <a:lstStyle/>
          <a:p>
            <a:r>
              <a:rPr lang="en-US" dirty="0" smtClean="0">
                <a:latin typeface="Calibri"/>
                <a:cs typeface="Calibri"/>
              </a:rPr>
              <a:t>...</a:t>
            </a:r>
            <a:endParaRPr lang="en-US" dirty="0">
              <a:latin typeface="Calibri"/>
              <a:cs typeface="Calibri"/>
            </a:endParaRPr>
          </a:p>
        </p:txBody>
      </p:sp>
      <p:sp>
        <p:nvSpPr>
          <p:cNvPr id="61" name="Rounded Rectangle 60"/>
          <p:cNvSpPr/>
          <p:nvPr/>
        </p:nvSpPr>
        <p:spPr bwMode="auto">
          <a:xfrm>
            <a:off x="1892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Protocol Plugin</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2" name="Up-Down Arrow 61"/>
          <p:cNvSpPr/>
          <p:nvPr/>
        </p:nvSpPr>
        <p:spPr>
          <a:xfrm>
            <a:off x="2323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3" name="Up-Down Arrow 62"/>
          <p:cNvSpPr/>
          <p:nvPr/>
        </p:nvSpPr>
        <p:spPr>
          <a:xfrm>
            <a:off x="799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4" name="Rounded Rectangle 63"/>
          <p:cNvSpPr/>
          <p:nvPr/>
        </p:nvSpPr>
        <p:spPr bwMode="auto">
          <a:xfrm>
            <a:off x="3238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srgbClr val="000000"/>
                </a:solidFill>
                <a:effectLst/>
                <a:uLnTx/>
                <a:uFillTx/>
                <a:latin typeface="Calibri"/>
                <a:ea typeface="+mn-ea"/>
                <a:cs typeface="Calibri"/>
              </a:rPr>
              <a:t>Config</a:t>
            </a:r>
            <a:r>
              <a:rPr kumimoji="0" lang="en-US" sz="1200" b="0" i="0" u="none" strike="noStrike" kern="0" cap="none" spc="0" normalizeH="0" baseline="0" noProof="0" dirty="0" smtClean="0">
                <a:ln>
                  <a:noFill/>
                </a:ln>
                <a:solidFill>
                  <a:srgbClr val="000000"/>
                </a:solidFill>
                <a:effectLst/>
                <a:uLnTx/>
                <a:uFillTx/>
                <a:latin typeface="Calibri"/>
                <a:ea typeface="+mn-ea"/>
                <a:cs typeface="Calibri"/>
              </a:rPr>
              <a:t> Subsystem</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5" name="Up-Down Arrow 64"/>
          <p:cNvSpPr/>
          <p:nvPr/>
        </p:nvSpPr>
        <p:spPr>
          <a:xfrm>
            <a:off x="2323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6" name="Up-Down Arrow 65"/>
          <p:cNvSpPr/>
          <p:nvPr/>
        </p:nvSpPr>
        <p:spPr>
          <a:xfrm>
            <a:off x="799810"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67" name="Rectangle 20"/>
          <p:cNvSpPr>
            <a:spLocks noChangeArrowheads="1"/>
          </p:cNvSpPr>
          <p:nvPr/>
        </p:nvSpPr>
        <p:spPr bwMode="auto">
          <a:xfrm>
            <a:off x="1561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Messaging</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68" name="Can 67"/>
          <p:cNvSpPr/>
          <p:nvPr/>
        </p:nvSpPr>
        <p:spPr>
          <a:xfrm>
            <a:off x="5067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Calibri"/>
              </a:rPr>
              <a:t>Data Store</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69" name="Up-Down Arrow 68"/>
          <p:cNvSpPr/>
          <p:nvPr/>
        </p:nvSpPr>
        <p:spPr>
          <a:xfrm>
            <a:off x="5829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0" name="Up-Down Arrow 69"/>
          <p:cNvSpPr/>
          <p:nvPr/>
        </p:nvSpPr>
        <p:spPr>
          <a:xfrm>
            <a:off x="2323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71" name="Rectangle 20"/>
          <p:cNvSpPr>
            <a:spLocks noChangeArrowheads="1"/>
          </p:cNvSpPr>
          <p:nvPr/>
        </p:nvSpPr>
        <p:spPr bwMode="auto">
          <a:xfrm>
            <a:off x="1485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sp>
        <p:nvSpPr>
          <p:cNvPr id="72" name="Rectangle 20"/>
          <p:cNvSpPr>
            <a:spLocks noChangeArrowheads="1"/>
          </p:cNvSpPr>
          <p:nvPr/>
        </p:nvSpPr>
        <p:spPr bwMode="auto">
          <a:xfrm>
            <a:off x="4990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Calibri"/>
                <a:ea typeface="+mn-ea"/>
                <a:cs typeface="Calibri"/>
              </a:rPr>
              <a:t>Remote Controller Instance</a:t>
            </a:r>
            <a:endParaRPr kumimoji="0" lang="en-US" sz="14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73" name="Straight Arrow Connector 72"/>
          <p:cNvCxnSpPr>
            <a:stCxn id="67" idx="2"/>
            <a:endCxn id="71" idx="0"/>
          </p:cNvCxnSpPr>
          <p:nvPr/>
        </p:nvCxnSpPr>
        <p:spPr>
          <a:xfrm>
            <a:off x="2438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2857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5943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9537408" y="1397002"/>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Calibri"/>
                <a:ea typeface="+mn-ea"/>
                <a:cs typeface="Calibri"/>
              </a:rPr>
              <a:t>Network Applications Orchestration &amp; Services</a:t>
            </a:r>
          </a:p>
        </p:txBody>
      </p:sp>
      <p:sp>
        <p:nvSpPr>
          <p:cNvPr id="78" name="TextBox 77"/>
          <p:cNvSpPr txBox="1">
            <a:spLocks noChangeArrowheads="1"/>
          </p:cNvSpPr>
          <p:nvPr/>
        </p:nvSpPr>
        <p:spPr bwMode="auto">
          <a:xfrm>
            <a:off x="9537408" y="3558118"/>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Calibri"/>
              </a:rPr>
              <a:t>Controller Platform</a:t>
            </a:r>
          </a:p>
        </p:txBody>
      </p:sp>
      <p:sp>
        <p:nvSpPr>
          <p:cNvPr id="79" name="TextBox 78"/>
          <p:cNvSpPr txBox="1">
            <a:spLocks noChangeArrowheads="1"/>
          </p:cNvSpPr>
          <p:nvPr/>
        </p:nvSpPr>
        <p:spPr bwMode="auto">
          <a:xfrm>
            <a:off x="9537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Calibri"/>
              </a:rPr>
              <a:t>Plugins &amp; Applications</a:t>
            </a:r>
            <a:endParaRPr kumimoji="0" lang="en-US" sz="11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0" name="TextBox 79"/>
          <p:cNvSpPr txBox="1">
            <a:spLocks noChangeArrowheads="1"/>
          </p:cNvSpPr>
          <p:nvPr/>
        </p:nvSpPr>
        <p:spPr bwMode="auto">
          <a:xfrm>
            <a:off x="9537408" y="4749801"/>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Calibri"/>
              </a:rPr>
              <a:t>Clustering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81" name="Rectangle 20"/>
          <p:cNvSpPr>
            <a:spLocks noChangeArrowheads="1"/>
          </p:cNvSpPr>
          <p:nvPr/>
        </p:nvSpPr>
        <p:spPr bwMode="auto">
          <a:xfrm>
            <a:off x="291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2" name="Rectangle 20"/>
          <p:cNvSpPr>
            <a:spLocks noChangeArrowheads="1"/>
          </p:cNvSpPr>
          <p:nvPr/>
        </p:nvSpPr>
        <p:spPr bwMode="auto">
          <a:xfrm>
            <a:off x="190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Network Devices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3" name="Rectangle 20"/>
          <p:cNvSpPr>
            <a:spLocks noChangeArrowheads="1"/>
          </p:cNvSpPr>
          <p:nvPr/>
        </p:nvSpPr>
        <p:spPr bwMode="auto">
          <a:xfrm>
            <a:off x="6895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4" name="Rectangle 20"/>
          <p:cNvSpPr>
            <a:spLocks noChangeArrowheads="1"/>
          </p:cNvSpPr>
          <p:nvPr/>
        </p:nvSpPr>
        <p:spPr bwMode="auto">
          <a:xfrm>
            <a:off x="6794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ea typeface="+mn-ea"/>
                <a:cs typeface="Calibri"/>
              </a:rPr>
              <a:t>Applications</a:t>
            </a:r>
            <a:endParaRPr kumimoji="0" lang="en-US" sz="1400" b="0" i="0" u="none" strike="noStrike" kern="0" cap="none" spc="0" normalizeH="0" baseline="0" noProof="0" dirty="0">
              <a:ln>
                <a:noFill/>
              </a:ln>
              <a:solidFill>
                <a:sysClr val="window" lastClr="FFFFFF"/>
              </a:solidFill>
              <a:effectLst/>
              <a:uLnTx/>
              <a:uFillTx/>
              <a:latin typeface="Calibri"/>
              <a:ea typeface="+mn-ea"/>
              <a:cs typeface="Calibri"/>
            </a:endParaRPr>
          </a:p>
        </p:txBody>
      </p:sp>
      <p:sp>
        <p:nvSpPr>
          <p:cNvPr id="85" name="Up-Down Arrow 84"/>
          <p:cNvSpPr/>
          <p:nvPr/>
        </p:nvSpPr>
        <p:spPr>
          <a:xfrm>
            <a:off x="8216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86" name="Up-Down Arrow 85"/>
          <p:cNvSpPr/>
          <p:nvPr/>
        </p:nvSpPr>
        <p:spPr>
          <a:xfrm>
            <a:off x="8216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a:ea typeface="+mn-ea"/>
              <a:cs typeface="Calibri"/>
            </a:endParaRPr>
          </a:p>
        </p:txBody>
      </p:sp>
      <p:sp>
        <p:nvSpPr>
          <p:cNvPr id="43" name="Rectangle 42"/>
          <p:cNvSpPr/>
          <p:nvPr/>
        </p:nvSpPr>
        <p:spPr>
          <a:xfrm>
            <a:off x="0" y="6152482"/>
            <a:ext cx="8910669" cy="307777"/>
          </a:xfrm>
          <a:prstGeom prst="rect">
            <a:avLst/>
          </a:prstGeom>
        </p:spPr>
        <p:txBody>
          <a:bodyPr wrap="square">
            <a:spAutoFit/>
          </a:bodyPr>
          <a:lstStyle/>
          <a:p>
            <a:r>
              <a:rPr lang="en-US" sz="1400" i="1" baseline="0" dirty="0" smtClean="0"/>
              <a:t>Source: Ed </a:t>
            </a:r>
            <a:r>
              <a:rPr lang="en-US" sz="1400" i="1" baseline="0" dirty="0" err="1" smtClean="0"/>
              <a:t>Warnicke</a:t>
            </a:r>
            <a:r>
              <a:rPr lang="en-US" sz="1400" i="1" baseline="0" dirty="0" smtClean="0"/>
              <a:t>, July 27, 2015. </a:t>
            </a:r>
            <a:endParaRPr lang="en-US" sz="1400" i="1" baseline="0" dirty="0"/>
          </a:p>
        </p:txBody>
      </p:sp>
      <p:sp>
        <p:nvSpPr>
          <p:cNvPr id="44" name="Slide Number Placeholder 9"/>
          <p:cNvSpPr txBox="1">
            <a:spLocks/>
          </p:cNvSpPr>
          <p:nvPr/>
        </p:nvSpPr>
        <p:spPr>
          <a:xfrm>
            <a:off x="72390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280857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19"/>
            <a:ext cx="8077200" cy="580292"/>
          </a:xfrm>
        </p:spPr>
        <p:txBody>
          <a:bodyPr>
            <a:noAutofit/>
          </a:bodyPr>
          <a:lstStyle/>
          <a:p>
            <a:r>
              <a:rPr lang="en-US" sz="3200" dirty="0" err="1" smtClean="0">
                <a:ea typeface="ＭＳ Ｐゴシック" charset="0"/>
                <a:cs typeface="ＭＳ Ｐゴシック" charset="0"/>
              </a:rPr>
              <a:t>OpenDaylight</a:t>
            </a:r>
            <a:r>
              <a:rPr lang="en-US" sz="3200" dirty="0" smtClean="0">
                <a:ea typeface="ＭＳ Ｐゴシック" charset="0"/>
                <a:cs typeface="ＭＳ Ｐゴシック" charset="0"/>
              </a:rPr>
              <a:t>: YANG Data Store</a:t>
            </a:r>
            <a:endParaRPr lang="en-US" sz="3200" dirty="0"/>
          </a:p>
        </p:txBody>
      </p:sp>
      <p:sp>
        <p:nvSpPr>
          <p:cNvPr id="8" name="Rectangle 1"/>
          <p:cNvSpPr>
            <a:spLocks noChangeArrowheads="1"/>
          </p:cNvSpPr>
          <p:nvPr/>
        </p:nvSpPr>
        <p:spPr bwMode="auto">
          <a:xfrm>
            <a:off x="608930" y="1700831"/>
            <a:ext cx="303711" cy="3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579721" y="1143000"/>
            <a:ext cx="8030879" cy="4917286"/>
            <a:chOff x="403411" y="2925343"/>
            <a:chExt cx="5438588" cy="3642457"/>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30443"/>
              <a:ext cx="5378823" cy="2373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https://</a:t>
              </a:r>
              <a:r>
                <a:rPr kumimoji="0" lang="en-US" sz="1600" b="0" i="0" u="none" strike="noStrike" kern="0" cap="none" spc="0" normalizeH="0" baseline="0" noProof="0" dirty="0" err="1">
                  <a:ln>
                    <a:noFill/>
                  </a:ln>
                  <a:solidFill>
                    <a:sysClr val="windowText" lastClr="000000"/>
                  </a:solidFill>
                  <a:effectLst/>
                  <a:uLnTx/>
                  <a:uFillTx/>
                </a:rPr>
                <a:t>wiki.opendaylight.org</a:t>
              </a:r>
              <a:r>
                <a:rPr kumimoji="0" lang="en-US" sz="1600" b="0" i="0" u="none" strike="noStrike" kern="0" cap="none" spc="0" normalizeH="0" baseline="0" noProof="0" dirty="0">
                  <a:ln>
                    <a:noFill/>
                  </a:ln>
                  <a:solidFill>
                    <a:sysClr val="windowText" lastClr="000000"/>
                  </a:solidFill>
                  <a:effectLst/>
                  <a:uLnTx/>
                  <a:uFillTx/>
                </a:rPr>
                <a:t>/view/</a:t>
              </a:r>
              <a:r>
                <a:rPr kumimoji="0" lang="en-US" sz="1600" b="0" i="0" u="none" strike="noStrike" kern="0" cap="none" spc="0" normalizeH="0" baseline="0" noProof="0" dirty="0" err="1">
                  <a:ln>
                    <a:noFill/>
                  </a:ln>
                  <a:solidFill>
                    <a:sysClr val="windowText" lastClr="000000"/>
                  </a:solidFill>
                  <a:effectLst/>
                  <a:uLnTx/>
                  <a:uFillTx/>
                </a:rPr>
                <a:t>OpenDaylight_Controller:Architectural_Framework</a:t>
              </a:r>
              <a:endParaRPr kumimoji="0" lang="en-US" sz="1600" b="0" i="0" u="none" strike="noStrike" kern="0" cap="none" spc="0" normalizeH="0" baseline="0" noProof="0" dirty="0">
                <a:ln>
                  <a:noFill/>
                </a:ln>
                <a:solidFill>
                  <a:sysClr val="windowText" lastClr="000000"/>
                </a:solidFill>
                <a:effectLst/>
                <a:uLnTx/>
                <a:uFillTx/>
              </a:endParaRPr>
            </a:p>
          </p:txBody>
        </p:sp>
      </p:grpSp>
      <p:sp>
        <p:nvSpPr>
          <p:cNvPr id="7"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412538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on Architecture</a:t>
            </a:r>
            <a:endParaRPr lang="en-US" sz="1200" dirty="0"/>
          </a:p>
        </p:txBody>
      </p:sp>
      <p:sp>
        <p:nvSpPr>
          <p:cNvPr id="4" name="Rectangle 3"/>
          <p:cNvSpPr/>
          <p:nvPr/>
        </p:nvSpPr>
        <p:spPr>
          <a:xfrm>
            <a:off x="903460" y="837619"/>
            <a:ext cx="7284592" cy="1958946"/>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Q-arch1: What </a:t>
            </a:r>
            <a:r>
              <a:rPr lang="en-US" altLang="zh-CN" sz="2800" baseline="0" dirty="0">
                <a:solidFill>
                  <a:srgbClr val="000090"/>
                </a:solidFill>
                <a:latin typeface="Arial" pitchFamily="-105" charset="0"/>
                <a:ea typeface="ＭＳ Ｐゴシック" pitchFamily="-105" charset="-128"/>
                <a:cs typeface="ＭＳ Ｐゴシック" pitchFamily="-105" charset="-128"/>
              </a:rPr>
              <a:t>are the commonality and differences among the SDN architectures</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a:t>
            </a:r>
          </a:p>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Q-arch2: Is it possible that there can be a reference architecture?</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6" name="Picture 5"/>
          <p:cNvPicPr>
            <a:picLocks noChangeAspect="1"/>
          </p:cNvPicPr>
          <p:nvPr/>
        </p:nvPicPr>
        <p:blipFill rotWithShape="1">
          <a:blip r:embed="rId3"/>
          <a:srcRect r="65866"/>
          <a:stretch/>
        </p:blipFill>
        <p:spPr>
          <a:xfrm>
            <a:off x="1053908" y="3001914"/>
            <a:ext cx="2229420" cy="3265714"/>
          </a:xfrm>
          <a:prstGeom prst="rect">
            <a:avLst/>
          </a:prstGeom>
        </p:spPr>
      </p:pic>
      <p:pic>
        <p:nvPicPr>
          <p:cNvPr id="7" name="Picture 6"/>
          <p:cNvPicPr>
            <a:picLocks noChangeAspect="1"/>
          </p:cNvPicPr>
          <p:nvPr/>
        </p:nvPicPr>
        <p:blipFill>
          <a:blip r:embed="rId4"/>
          <a:stretch>
            <a:fillRect/>
          </a:stretch>
        </p:blipFill>
        <p:spPr>
          <a:xfrm>
            <a:off x="5181215" y="2962859"/>
            <a:ext cx="2984500" cy="1905000"/>
          </a:xfrm>
          <a:prstGeom prst="rect">
            <a:avLst/>
          </a:prstGeom>
        </p:spPr>
      </p:pic>
      <p:pic>
        <p:nvPicPr>
          <p:cNvPr id="8" name="Picture 7"/>
          <p:cNvPicPr>
            <a:picLocks noChangeAspect="1"/>
          </p:cNvPicPr>
          <p:nvPr/>
        </p:nvPicPr>
        <p:blipFill>
          <a:blip r:embed="rId5"/>
          <a:stretch>
            <a:fillRect/>
          </a:stretch>
        </p:blipFill>
        <p:spPr>
          <a:xfrm>
            <a:off x="5168515" y="4690515"/>
            <a:ext cx="3009900" cy="1854200"/>
          </a:xfrm>
          <a:prstGeom prst="rect">
            <a:avLst/>
          </a:prstGeom>
        </p:spPr>
      </p:pic>
      <p:sp>
        <p:nvSpPr>
          <p:cNvPr id="9"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3342769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a:t>
            </a:r>
            <a:r>
              <a:rPr lang="en-US" dirty="0" smtClean="0"/>
              <a:t>key technical components</a:t>
            </a:r>
          </a:p>
          <a:p>
            <a:pPr lvl="1"/>
            <a:r>
              <a:rPr lang="en-US" dirty="0" smtClean="0"/>
              <a:t>Architecture</a:t>
            </a:r>
          </a:p>
          <a:p>
            <a:pPr lvl="1"/>
            <a:r>
              <a:rPr lang="en-US" dirty="0" err="1" smtClean="0"/>
              <a:t>Datapath</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Tree>
    <p:extLst>
      <p:ext uri="{BB962C8B-B14F-4D97-AF65-F5344CB8AC3E}">
        <p14:creationId xmlns:p14="http://schemas.microsoft.com/office/powerpoint/2010/main" val="38442204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Current SDN Data Path Designs</a:t>
            </a:r>
            <a:endParaRPr lang="en-US" sz="3600" dirty="0"/>
          </a:p>
        </p:txBody>
      </p:sp>
      <p:grpSp>
        <p:nvGrpSpPr>
          <p:cNvPr id="79" name="Group 78"/>
          <p:cNvGrpSpPr/>
          <p:nvPr/>
        </p:nvGrpSpPr>
        <p:grpSpPr>
          <a:xfrm>
            <a:off x="2211162" y="1212087"/>
            <a:ext cx="4134555" cy="4952944"/>
            <a:chOff x="4738511" y="1507124"/>
            <a:chExt cx="4134555" cy="4952944"/>
          </a:xfrm>
        </p:grpSpPr>
        <p:pic>
          <p:nvPicPr>
            <p:cNvPr id="47" name="Picture 46"/>
            <p:cNvPicPr>
              <a:picLocks noChangeAspect="1"/>
            </p:cNvPicPr>
            <p:nvPr/>
          </p:nvPicPr>
          <p:blipFill rotWithShape="1">
            <a:blip r:embed="rId3"/>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76" name="Picture 75"/>
            <p:cNvPicPr>
              <a:picLocks noChangeAspect="1"/>
            </p:cNvPicPr>
            <p:nvPr/>
          </p:nvPicPr>
          <p:blipFill>
            <a:blip r:embed="rId4"/>
            <a:stretch>
              <a:fillRect/>
            </a:stretch>
          </p:blipFill>
          <p:spPr>
            <a:xfrm>
              <a:off x="7492999" y="1538644"/>
              <a:ext cx="694267" cy="930800"/>
            </a:xfrm>
            <a:prstGeom prst="rect">
              <a:avLst/>
            </a:prstGeom>
          </p:spPr>
        </p:pic>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48" name="Rounded Rectangular Callout 47"/>
          <p:cNvSpPr/>
          <p:nvPr/>
        </p:nvSpPr>
        <p:spPr bwMode="auto">
          <a:xfrm>
            <a:off x="7154333" y="5131554"/>
            <a:ext cx="1721556" cy="1345446"/>
          </a:xfrm>
          <a:prstGeom prst="wedgeRoundRectCallout">
            <a:avLst>
              <a:gd name="adj1" fmla="val -131039"/>
              <a:gd name="adj2" fmla="val -4144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smtClean="0">
                <a:latin typeface="Menlo Regular" charset="0"/>
                <a:cs typeface="Menlo Regular" charset="0"/>
                <a:sym typeface="Menlo Regular" charset="0"/>
              </a:rPr>
              <a:t>OpenFlow1.x</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OFDPA</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P4</a:t>
            </a:r>
            <a:br>
              <a:rPr lang="en-US" sz="1600" baseline="0" dirty="0" smtClean="0">
                <a:latin typeface="Menlo Regular" charset="0"/>
                <a:cs typeface="Menlo Regular" charset="0"/>
                <a:sym typeface="Menlo Regular" charset="0"/>
              </a:rPr>
            </a:br>
            <a:r>
              <a:rPr lang="en-US" sz="1600" baseline="0" dirty="0" smtClean="0">
                <a:latin typeface="Menlo Regular" charset="0"/>
                <a:cs typeface="Menlo Regular" charset="0"/>
                <a:sym typeface="Menlo Regular" charset="0"/>
              </a:rPr>
              <a:t>POP</a:t>
            </a:r>
          </a:p>
          <a:p>
            <a:pPr eaLnBrk="0" hangingPunct="0"/>
            <a:r>
              <a:rPr kumimoji="0" lang="is-I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Menlo Regular" charset="0"/>
                <a:ea typeface="ＭＳ Ｐゴシック" pitchFamily="-105" charset="-128"/>
                <a:cs typeface="Menlo Regular" charset="0"/>
                <a:sym typeface="Menlo Regular" charset="0"/>
              </a:rPr>
              <a:t>…</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1" name="TextBox 50"/>
          <p:cNvSpPr txBox="1"/>
          <p:nvPr/>
        </p:nvSpPr>
        <p:spPr>
          <a:xfrm>
            <a:off x="1754813" y="2331961"/>
            <a:ext cx="1693793" cy="1754327"/>
          </a:xfrm>
          <a:prstGeom prst="rect">
            <a:avLst/>
          </a:prstGeom>
          <a:noFill/>
        </p:spPr>
        <p:txBody>
          <a:bodyPr wrap="none" rtlCol="0">
            <a:spAutoFit/>
          </a:bodyPr>
          <a:lstStyle/>
          <a:p>
            <a:pPr algn="r"/>
            <a:r>
              <a:rPr lang="en-US" sz="1800" baseline="0" dirty="0" err="1"/>
              <a:t>OpenFlow</a:t>
            </a:r>
            <a:endParaRPr lang="en-US" sz="1800" baseline="0" dirty="0"/>
          </a:p>
          <a:p>
            <a:pPr algn="r"/>
            <a:r>
              <a:rPr lang="en-US" sz="1800" baseline="0" dirty="0" err="1"/>
              <a:t>NetConf</a:t>
            </a:r>
            <a:r>
              <a:rPr lang="en-US" sz="1800" baseline="0" dirty="0"/>
              <a:t/>
            </a:r>
            <a:br>
              <a:rPr lang="en-US" sz="1800" baseline="0" dirty="0"/>
            </a:br>
            <a:r>
              <a:rPr lang="en-US" sz="1800" baseline="0" dirty="0" err="1" smtClean="0"/>
              <a:t>RestConf</a:t>
            </a:r>
            <a:endParaRPr lang="en-US" sz="1800" baseline="0" dirty="0" smtClean="0"/>
          </a:p>
          <a:p>
            <a:pPr algn="r"/>
            <a:r>
              <a:rPr lang="en-US" sz="1800" baseline="0" dirty="0" smtClean="0"/>
              <a:t>SNMP</a:t>
            </a:r>
            <a:endParaRPr lang="en-US" sz="1800" baseline="0" dirty="0" smtClean="0"/>
          </a:p>
          <a:p>
            <a:pPr algn="r"/>
            <a:r>
              <a:rPr lang="en-US" sz="1800" baseline="0" dirty="0" smtClean="0"/>
              <a:t>Forces</a:t>
            </a:r>
          </a:p>
          <a:p>
            <a:pPr algn="r"/>
            <a:r>
              <a:rPr lang="is-IS" sz="1800" baseline="0" dirty="0" smtClean="0"/>
              <a:t>…</a:t>
            </a:r>
            <a:endParaRPr lang="en-US" sz="1800" baseline="0" dirty="0" smtClean="0"/>
          </a:p>
        </p:txBody>
      </p:sp>
    </p:spTree>
    <p:extLst>
      <p:ext uri="{BB962C8B-B14F-4D97-AF65-F5344CB8AC3E}">
        <p14:creationId xmlns:p14="http://schemas.microsoft.com/office/powerpoint/2010/main" val="354467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Key </a:t>
            </a:r>
            <a:r>
              <a:rPr lang="en-US" sz="3600" dirty="0" err="1" smtClean="0"/>
              <a:t>Datapath</a:t>
            </a:r>
            <a:r>
              <a:rPr lang="en-US" sz="3600" dirty="0" smtClean="0"/>
              <a:t> </a:t>
            </a:r>
            <a:r>
              <a:rPr lang="en-US" sz="3600" dirty="0" smtClean="0"/>
              <a:t>Question</a:t>
            </a:r>
            <a:endParaRPr lang="en-US" dirty="0"/>
          </a:p>
        </p:txBody>
      </p:sp>
      <p:sp>
        <p:nvSpPr>
          <p:cNvPr id="5" name="Slide Number Placeholder 3"/>
          <p:cNvSpPr>
            <a:spLocks noGrp="1"/>
          </p:cNvSpPr>
          <p:nvPr>
            <p:ph type="sldNum" sz="quarter" idx="10"/>
          </p:nvPr>
        </p:nvSpPr>
        <p:spPr>
          <a:xfrm>
            <a:off x="7194177" y="6583082"/>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
        <p:nvSpPr>
          <p:cNvPr id="6" name="Rectangle 5"/>
          <p:cNvSpPr/>
          <p:nvPr/>
        </p:nvSpPr>
        <p:spPr>
          <a:xfrm>
            <a:off x="1146670" y="1350998"/>
            <a:ext cx="7041760" cy="1148348"/>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eaLnBrk="1" fontAlgn="auto" hangingPunct="1">
              <a:spcBef>
                <a:spcPts val="0"/>
              </a:spcBef>
              <a:spcAft>
                <a:spcPts val="0"/>
              </a:spcAft>
            </a:pP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Q-</a:t>
            </a:r>
            <a:r>
              <a:rPr lang="en-US" altLang="zh-CN" sz="3600" baseline="0" dirty="0" err="1" smtClean="0">
                <a:solidFill>
                  <a:srgbClr val="000090"/>
                </a:solidFill>
                <a:latin typeface="Arial" pitchFamily="-105" charset="0"/>
                <a:ea typeface="ＭＳ Ｐゴシック" pitchFamily="-105" charset="-128"/>
                <a:cs typeface="ＭＳ Ｐゴシック" pitchFamily="-105" charset="-128"/>
              </a:rPr>
              <a:t>Datapath</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 What </a:t>
            </a:r>
            <a:r>
              <a:rPr lang="en-US" altLang="zh-CN" sz="3600" baseline="0" dirty="0" smtClean="0">
                <a:solidFill>
                  <a:srgbClr val="000090"/>
                </a:solidFill>
                <a:latin typeface="Arial" pitchFamily="-105" charset="0"/>
                <a:ea typeface="ＭＳ Ｐゴシック" pitchFamily="-105" charset="-128"/>
                <a:cs typeface="ＭＳ Ｐゴシック" pitchFamily="-105" charset="-128"/>
              </a:rPr>
              <a:t>should be the data path of network devices?</a:t>
            </a:r>
            <a:endParaRPr lang="en-US" altLang="zh-CN" sz="3600" baseline="0" dirty="0">
              <a:solidFill>
                <a:srgbClr val="000090"/>
              </a:solidFill>
              <a:latin typeface="Arial" pitchFamily="-105" charset="0"/>
              <a:ea typeface="ＭＳ Ｐゴシック" pitchFamily="-105" charset="-128"/>
              <a:cs typeface="ＭＳ Ｐゴシック" pitchFamily="-105" charset="-128"/>
            </a:endParaRPr>
          </a:p>
        </p:txBody>
      </p:sp>
      <p:pic>
        <p:nvPicPr>
          <p:cNvPr id="2" name="Picture 1"/>
          <p:cNvPicPr>
            <a:picLocks noChangeAspect="1"/>
          </p:cNvPicPr>
          <p:nvPr/>
        </p:nvPicPr>
        <p:blipFill>
          <a:blip r:embed="rId3"/>
          <a:stretch>
            <a:fillRect/>
          </a:stretch>
        </p:blipFill>
        <p:spPr>
          <a:xfrm>
            <a:off x="2131689" y="2974748"/>
            <a:ext cx="5056501" cy="2139853"/>
          </a:xfrm>
          <a:prstGeom prst="rect">
            <a:avLst/>
          </a:prstGeom>
        </p:spPr>
      </p:pic>
      <p:sp>
        <p:nvSpPr>
          <p:cNvPr id="7" name="Left-Right Arrow 6"/>
          <p:cNvSpPr/>
          <p:nvPr/>
        </p:nvSpPr>
        <p:spPr bwMode="auto">
          <a:xfrm>
            <a:off x="1486280" y="5782268"/>
            <a:ext cx="6647725" cy="472849"/>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p:cNvSpPr/>
          <p:nvPr/>
        </p:nvSpPr>
        <p:spPr>
          <a:xfrm>
            <a:off x="1666992" y="5332743"/>
            <a:ext cx="1741282" cy="461665"/>
          </a:xfrm>
          <a:prstGeom prst="rect">
            <a:avLst/>
          </a:prstGeom>
        </p:spPr>
        <p:txBody>
          <a:bodyPr wrap="none">
            <a:spAutoFit/>
          </a:bodyPr>
          <a:lstStyle/>
          <a:p>
            <a:r>
              <a:rPr lang="en-US" altLang="zh-CN" baseline="0" dirty="0">
                <a:solidFill>
                  <a:srgbClr val="000090"/>
                </a:solidFill>
                <a:latin typeface="Arial" pitchFamily="-105" charset="0"/>
                <a:ea typeface="ＭＳ Ｐゴシック" pitchFamily="-105" charset="-128"/>
                <a:cs typeface="ＭＳ Ｐゴシック" pitchFamily="-105" charset="-128"/>
              </a:rPr>
              <a:t>F</a:t>
            </a:r>
            <a:r>
              <a:rPr lang="en-US" altLang="zh-CN" baseline="0" dirty="0" smtClean="0">
                <a:solidFill>
                  <a:srgbClr val="000090"/>
                </a:solidFill>
                <a:latin typeface="Arial" pitchFamily="-105" charset="0"/>
                <a:ea typeface="ＭＳ Ｐゴシック" pitchFamily="-105" charset="-128"/>
                <a:cs typeface="ＭＳ Ｐゴシック" pitchFamily="-105" charset="-128"/>
              </a:rPr>
              <a:t>low </a:t>
            </a:r>
            <a:r>
              <a:rPr lang="en-US" altLang="zh-CN" baseline="0" dirty="0" smtClean="0">
                <a:solidFill>
                  <a:srgbClr val="000090"/>
                </a:solidFill>
                <a:latin typeface="Arial" pitchFamily="-105" charset="0"/>
                <a:ea typeface="ＭＳ Ｐゴシック" pitchFamily="-105" charset="-128"/>
                <a:cs typeface="ＭＳ Ｐゴシック" pitchFamily="-105" charset="-128"/>
              </a:rPr>
              <a:t>tables</a:t>
            </a:r>
            <a:endParaRPr lang="en-US" dirty="0"/>
          </a:p>
        </p:txBody>
      </p:sp>
      <p:sp>
        <p:nvSpPr>
          <p:cNvPr id="10" name="Rectangle 9"/>
          <p:cNvSpPr/>
          <p:nvPr/>
        </p:nvSpPr>
        <p:spPr>
          <a:xfrm>
            <a:off x="5980981" y="5377063"/>
            <a:ext cx="2069797" cy="461665"/>
          </a:xfrm>
          <a:prstGeom prst="rect">
            <a:avLst/>
          </a:prstGeom>
        </p:spPr>
        <p:txBody>
          <a:bodyPr wrap="none">
            <a:spAutoFit/>
          </a:bodyPr>
          <a:lstStyle/>
          <a:p>
            <a:r>
              <a:rPr lang="en-US" altLang="zh-CN" baseline="0" dirty="0" smtClean="0">
                <a:solidFill>
                  <a:srgbClr val="000090"/>
                </a:solidFill>
                <a:latin typeface="Arial" pitchFamily="-105" charset="0"/>
                <a:ea typeface="ＭＳ Ｐゴシック" pitchFamily="-105" charset="-128"/>
                <a:cs typeface="ＭＳ Ｐゴシック" pitchFamily="-105" charset="-128"/>
              </a:rPr>
              <a:t>VM/Container</a:t>
            </a:r>
            <a:endParaRPr lang="en-US" dirty="0"/>
          </a:p>
        </p:txBody>
      </p:sp>
    </p:spTree>
    <p:extLst>
      <p:ext uri="{BB962C8B-B14F-4D97-AF65-F5344CB8AC3E}">
        <p14:creationId xmlns:p14="http://schemas.microsoft.com/office/powerpoint/2010/main" val="14032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a:t>
            </a:r>
            <a:r>
              <a:rPr lang="en-US" dirty="0" smtClean="0"/>
              <a:t>key technical components</a:t>
            </a:r>
          </a:p>
          <a:p>
            <a:pPr lvl="1"/>
            <a:r>
              <a:rPr lang="en-US" dirty="0" smtClean="0"/>
              <a:t>Architecture</a:t>
            </a:r>
          </a:p>
          <a:p>
            <a:pPr lvl="1"/>
            <a:r>
              <a:rPr lang="en-US" dirty="0" err="1" smtClean="0"/>
              <a:t>Datapath</a:t>
            </a:r>
            <a:endParaRPr lang="en-US" dirty="0" smtClean="0"/>
          </a:p>
          <a:p>
            <a:pPr lvl="1"/>
            <a:r>
              <a:rPr lang="en-US" dirty="0" smtClean="0"/>
              <a:t>Programming abstractions and framework</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Tree>
    <p:extLst>
      <p:ext uri="{BB962C8B-B14F-4D97-AF65-F5344CB8AC3E}">
        <p14:creationId xmlns:p14="http://schemas.microsoft.com/office/powerpoint/2010/main" val="34544836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smtClean="0"/>
              <a:t>What is SDN?</a:t>
            </a:r>
            <a:endParaRPr lang="en-US" sz="3600" dirty="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14112" y="821713"/>
            <a:ext cx="9129887" cy="5771407"/>
          </a:xfrm>
          <a:prstGeom prst="rect">
            <a:avLst/>
          </a:prstGeom>
        </p:spPr>
      </p:pic>
    </p:spTree>
    <p:extLst>
      <p:ext uri="{BB962C8B-B14F-4D97-AF65-F5344CB8AC3E}">
        <p14:creationId xmlns:p14="http://schemas.microsoft.com/office/powerpoint/2010/main" val="314448798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Complexity of an SDN Program</a:t>
            </a:r>
            <a:endParaRPr lang="en-US" sz="3600" dirty="0"/>
          </a:p>
        </p:txBody>
      </p:sp>
      <p:sp>
        <p:nvSpPr>
          <p:cNvPr id="4" name="Slide Number Placeholder 3"/>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30</a:t>
            </a:fld>
            <a:endParaRPr lang="en-US">
              <a:solidFill>
                <a:schemeClr val="bg2"/>
              </a:solidFill>
            </a:endParaRPr>
          </a:p>
        </p:txBody>
      </p:sp>
      <p:sp>
        <p:nvSpPr>
          <p:cNvPr id="6" name="Content Placeholder 5"/>
          <p:cNvSpPr>
            <a:spLocks noGrp="1"/>
          </p:cNvSpPr>
          <p:nvPr>
            <p:ph idx="1"/>
          </p:nvPr>
        </p:nvSpPr>
        <p:spPr>
          <a:xfrm>
            <a:off x="643392" y="1069539"/>
            <a:ext cx="8500608" cy="5297559"/>
          </a:xfrm>
          <a:noFill/>
          <a:ln>
            <a:solidFill>
              <a:srgbClr val="660066"/>
            </a:solidFill>
          </a:ln>
        </p:spPr>
        <p:txBody>
          <a:bodyPr/>
          <a:lstStyle/>
          <a:p>
            <a:pPr marL="0" indent="0">
              <a:buNone/>
            </a:pPr>
            <a:r>
              <a:rPr lang="en-US" sz="2800" dirty="0" smtClean="0">
                <a:solidFill>
                  <a:srgbClr val="000000"/>
                </a:solidFill>
                <a:latin typeface=""/>
              </a:rPr>
              <a:t>Map&lt;MAC, </a:t>
            </a:r>
            <a:r>
              <a:rPr lang="en-US" sz="2800" dirty="0">
                <a:solidFill>
                  <a:srgbClr val="000000"/>
                </a:solidFill>
                <a:latin typeface=""/>
              </a:rPr>
              <a:t>Location&gt; </a:t>
            </a:r>
            <a:r>
              <a:rPr lang="en-US" sz="2800" dirty="0" smtClean="0">
                <a:solidFill>
                  <a:srgbClr val="000000"/>
                </a:solidFill>
                <a:latin typeface=""/>
              </a:rPr>
              <a:t>         </a:t>
            </a:r>
            <a:r>
              <a:rPr lang="en-US" sz="2800" dirty="0" err="1" smtClean="0">
                <a:solidFill>
                  <a:srgbClr val="000000"/>
                </a:solidFill>
                <a:latin typeface=""/>
              </a:rPr>
              <a:t>hostTable</a:t>
            </a:r>
            <a:r>
              <a:rPr lang="en-US" sz="2800" dirty="0" smtClean="0">
                <a:solidFill>
                  <a:srgbClr val="000000"/>
                </a:solidFill>
                <a:latin typeface=""/>
              </a:rPr>
              <a:t>;</a:t>
            </a:r>
            <a:r>
              <a:rPr lang="en-US" sz="2800" dirty="0">
                <a:solidFill>
                  <a:srgbClr val="000000"/>
                </a:solidFill>
                <a:latin typeface=""/>
              </a:rPr>
              <a:t/>
            </a:r>
            <a:br>
              <a:rPr lang="en-US" sz="2800" dirty="0">
                <a:solidFill>
                  <a:srgbClr val="000000"/>
                </a:solidFill>
                <a:latin typeface=""/>
              </a:rPr>
            </a:br>
            <a:r>
              <a:rPr lang="en-US" sz="2800" dirty="0">
                <a:solidFill>
                  <a:srgbClr val="000000"/>
                </a:solidFill>
                <a:latin typeface=""/>
              </a:rPr>
              <a:t>List&lt;</a:t>
            </a:r>
            <a:r>
              <a:rPr lang="en-US" sz="2800" dirty="0" err="1">
                <a:solidFill>
                  <a:srgbClr val="000000"/>
                </a:solidFill>
                <a:latin typeface=""/>
              </a:rPr>
              <a:t>ACLItem</a:t>
            </a:r>
            <a:r>
              <a:rPr lang="en-US" sz="2800" dirty="0">
                <a:solidFill>
                  <a:srgbClr val="000000"/>
                </a:solidFill>
                <a:latin typeface=""/>
              </a:rPr>
              <a:t>&gt; </a:t>
            </a:r>
            <a:r>
              <a:rPr lang="en-US" sz="2800" dirty="0" smtClean="0">
                <a:solidFill>
                  <a:srgbClr val="000000"/>
                </a:solidFill>
                <a:latin typeface=""/>
              </a:rPr>
              <a:t>                    </a:t>
            </a:r>
            <a:r>
              <a:rPr lang="en-US" sz="2800" dirty="0" err="1" smtClean="0">
                <a:solidFill>
                  <a:srgbClr val="000000"/>
                </a:solidFill>
                <a:latin typeface=""/>
              </a:rPr>
              <a:t>acls</a:t>
            </a:r>
            <a:r>
              <a:rPr lang="en-US" sz="2800" dirty="0" smtClean="0">
                <a:solidFill>
                  <a:srgbClr val="000000"/>
                </a:solidFill>
                <a:latin typeface=""/>
              </a:rPr>
              <a:t>;</a:t>
            </a:r>
            <a:br>
              <a:rPr lang="en-US" sz="2800" dirty="0" smtClean="0">
                <a:solidFill>
                  <a:srgbClr val="000000"/>
                </a:solidFill>
                <a:latin typeface=""/>
              </a:rPr>
            </a:br>
            <a:endParaRPr lang="en-US" sz="2800" dirty="0" smtClean="0">
              <a:solidFill>
                <a:srgbClr val="000000"/>
              </a:solidFill>
              <a:latin typeface=""/>
            </a:endParaRPr>
          </a:p>
          <a:p>
            <a:pPr marL="0" indent="0">
              <a:buNone/>
            </a:pPr>
            <a:r>
              <a:rPr lang="en-US" sz="2800" dirty="0" smtClean="0">
                <a:solidFill>
                  <a:srgbClr val="000000"/>
                </a:solidFill>
                <a:latin typeface=""/>
              </a:rPr>
              <a:t>Route </a:t>
            </a:r>
            <a:r>
              <a:rPr lang="en-US" sz="2800" dirty="0">
                <a:solidFill>
                  <a:srgbClr val="000000"/>
                </a:solidFill>
                <a:latin typeface=""/>
              </a:rPr>
              <a:t>f(Packet p) {</a:t>
            </a:r>
          </a:p>
          <a:p>
            <a:pPr marL="0" indent="0">
              <a:buNone/>
            </a:pPr>
            <a:r>
              <a:rPr lang="en-US" sz="2800" dirty="0" smtClean="0">
                <a:solidFill>
                  <a:srgbClr val="000000"/>
                </a:solidFill>
                <a:latin typeface=""/>
              </a:rPr>
              <a:t>    </a:t>
            </a:r>
            <a:r>
              <a:rPr lang="en-US" sz="2800" dirty="0" err="1" smtClean="0">
                <a:solidFill>
                  <a:srgbClr val="000000"/>
                </a:solidFill>
                <a:latin typeface=""/>
              </a:rPr>
              <a:t>hostTable.put</a:t>
            </a:r>
            <a:r>
              <a:rPr lang="en-US" sz="2800" dirty="0">
                <a:solidFill>
                  <a:srgbClr val="000000"/>
                </a:solidFill>
                <a:latin typeface=""/>
              </a:rPr>
              <a:t>(</a:t>
            </a:r>
            <a:r>
              <a:rPr lang="en-US" sz="2800" dirty="0" err="1">
                <a:solidFill>
                  <a:srgbClr val="000000"/>
                </a:solidFill>
                <a:latin typeface=""/>
              </a:rPr>
              <a:t>p.ethSrc</a:t>
            </a:r>
            <a:r>
              <a:rPr lang="en-US" sz="2800" dirty="0">
                <a:solidFill>
                  <a:srgbClr val="000000"/>
                </a:solidFill>
                <a:latin typeface=""/>
              </a:rPr>
              <a:t>(),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if ( !permit(p, </a:t>
            </a:r>
            <a:r>
              <a:rPr lang="en-US" sz="2800" dirty="0" err="1" smtClean="0">
                <a:solidFill>
                  <a:srgbClr val="000000"/>
                </a:solidFill>
                <a:latin typeface=""/>
              </a:rPr>
              <a:t>acls</a:t>
            </a:r>
            <a:r>
              <a:rPr lang="en-US" sz="2800" dirty="0" smtClean="0">
                <a:solidFill>
                  <a:srgbClr val="000000"/>
                </a:solidFill>
                <a:latin typeface=""/>
              </a:rPr>
              <a:t>) ) return drop;</a:t>
            </a:r>
          </a:p>
          <a:p>
            <a:pPr marL="0" indent="0">
              <a:buNone/>
            </a:pPr>
            <a:r>
              <a:rPr lang="en-US" sz="2800" dirty="0">
                <a:solidFill>
                  <a:srgbClr val="000000"/>
                </a:solidFill>
                <a:latin typeface=""/>
              </a:rPr>
              <a:t> </a:t>
            </a:r>
            <a:r>
              <a:rPr lang="en-US" sz="2800" dirty="0" smtClean="0">
                <a:solidFill>
                  <a:srgbClr val="000000"/>
                </a:solidFill>
                <a:latin typeface=""/>
              </a:rPr>
              <a:t>   Location </a:t>
            </a:r>
            <a:r>
              <a:rPr lang="en-US" sz="2800" dirty="0" err="1">
                <a:solidFill>
                  <a:srgbClr val="000000"/>
                </a:solidFill>
                <a:latin typeface=""/>
              </a:rPr>
              <a:t>src</a:t>
            </a:r>
            <a:r>
              <a:rPr lang="en-US" sz="2800" dirty="0">
                <a:solidFill>
                  <a:srgbClr val="000000"/>
                </a:solidFill>
                <a:latin typeface=""/>
              </a:rPr>
              <a:t> = </a:t>
            </a:r>
            <a:r>
              <a:rPr lang="en-US" sz="2800" dirty="0" err="1">
                <a:solidFill>
                  <a:srgbClr val="000000"/>
                </a:solidFill>
                <a:latin typeface=""/>
              </a:rPr>
              <a:t>p.ingressPort</a:t>
            </a:r>
            <a:r>
              <a:rPr lang="en-US" sz="2800" dirty="0">
                <a:solidFill>
                  <a:srgbClr val="000000"/>
                </a:solidFill>
                <a:latin typeface=""/>
              </a:rPr>
              <a:t>();</a:t>
            </a:r>
          </a:p>
          <a:p>
            <a:pPr marL="0" indent="0">
              <a:buNone/>
            </a:pPr>
            <a:r>
              <a:rPr lang="en-US" sz="2800" dirty="0" smtClean="0">
                <a:solidFill>
                  <a:srgbClr val="000000"/>
                </a:solidFill>
                <a:latin typeface=""/>
              </a:rPr>
              <a:t>    Location </a:t>
            </a:r>
            <a:r>
              <a:rPr lang="en-US" sz="2800" dirty="0" err="1">
                <a:solidFill>
                  <a:srgbClr val="000000"/>
                </a:solidFill>
                <a:latin typeface=""/>
              </a:rPr>
              <a:t>dst</a:t>
            </a:r>
            <a:r>
              <a:rPr lang="en-US" sz="2800" dirty="0">
                <a:solidFill>
                  <a:srgbClr val="000000"/>
                </a:solidFill>
                <a:latin typeface=""/>
              </a:rPr>
              <a:t> = </a:t>
            </a:r>
            <a:r>
              <a:rPr lang="en-US" sz="2800" dirty="0" err="1" smtClean="0">
                <a:solidFill>
                  <a:srgbClr val="000000"/>
                </a:solidFill>
                <a:latin typeface=""/>
              </a:rPr>
              <a:t>hostTable.get</a:t>
            </a:r>
            <a:r>
              <a:rPr lang="en-US" sz="2800" dirty="0" smtClean="0">
                <a:solidFill>
                  <a:srgbClr val="000000"/>
                </a:solidFill>
                <a:latin typeface=""/>
              </a:rPr>
              <a:t>( </a:t>
            </a:r>
            <a:r>
              <a:rPr lang="en-US" sz="2800" dirty="0" err="1" smtClean="0">
                <a:solidFill>
                  <a:srgbClr val="000000"/>
                </a:solidFill>
                <a:latin typeface=""/>
              </a:rPr>
              <a:t>p.ethDst</a:t>
            </a:r>
            <a:r>
              <a:rPr lang="en-US" sz="2800" dirty="0">
                <a:solidFill>
                  <a:srgbClr val="000000"/>
                </a:solidFill>
                <a:latin typeface=""/>
              </a:rPr>
              <a:t>(</a:t>
            </a:r>
            <a:r>
              <a:rPr lang="en-US" sz="2800" dirty="0" smtClean="0">
                <a:solidFill>
                  <a:srgbClr val="000000"/>
                </a:solidFill>
                <a:latin typeface=""/>
              </a:rPr>
              <a:t>) )</a:t>
            </a:r>
            <a:r>
              <a:rPr lang="en-US" sz="2800" dirty="0">
                <a:solidFill>
                  <a:srgbClr val="000000"/>
                </a:solidFill>
                <a:latin typeface=""/>
              </a:rPr>
              <a:t>;</a:t>
            </a:r>
          </a:p>
          <a:p>
            <a:pPr marL="0" indent="0">
              <a:buNone/>
            </a:pPr>
            <a:r>
              <a:rPr lang="en-US" sz="2800" dirty="0" smtClean="0">
                <a:solidFill>
                  <a:srgbClr val="000000"/>
                </a:solidFill>
                <a:latin typeface=""/>
              </a:rPr>
              <a:t>    Route path = </a:t>
            </a:r>
            <a:r>
              <a:rPr lang="en-US" sz="2800" dirty="0" err="1" smtClean="0">
                <a:solidFill>
                  <a:srgbClr val="000000"/>
                </a:solidFill>
                <a:latin typeface=""/>
              </a:rPr>
              <a:t>myRoutingAlg</a:t>
            </a:r>
            <a:r>
              <a:rPr lang="en-US" sz="2800" dirty="0" smtClean="0">
                <a:solidFill>
                  <a:srgbClr val="000000"/>
                </a:solidFill>
                <a:latin typeface=""/>
              </a:rPr>
              <a:t>(topology(</a:t>
            </a:r>
            <a:r>
              <a:rPr lang="en-US" sz="2800" dirty="0">
                <a:solidFill>
                  <a:srgbClr val="000000"/>
                </a:solidFill>
                <a:latin typeface=""/>
              </a:rPr>
              <a:t>), </a:t>
            </a:r>
            <a:r>
              <a:rPr lang="en-US" sz="2800" dirty="0" err="1">
                <a:solidFill>
                  <a:srgbClr val="000000"/>
                </a:solidFill>
                <a:latin typeface=""/>
              </a:rPr>
              <a:t>src</a:t>
            </a:r>
            <a:r>
              <a:rPr lang="en-US" sz="2800" dirty="0">
                <a:solidFill>
                  <a:srgbClr val="000000"/>
                </a:solidFill>
                <a:latin typeface=""/>
              </a:rPr>
              <a:t>, </a:t>
            </a:r>
            <a:r>
              <a:rPr lang="en-US" sz="2800" dirty="0" err="1">
                <a:solidFill>
                  <a:srgbClr val="000000"/>
                </a:solidFill>
                <a:latin typeface=""/>
              </a:rPr>
              <a:t>dst</a:t>
            </a:r>
            <a:r>
              <a:rPr lang="en-US" sz="2800" dirty="0">
                <a:solidFill>
                  <a:srgbClr val="000000"/>
                </a:solidFill>
                <a:latin typeface=""/>
              </a:rPr>
              <a:t>);</a:t>
            </a:r>
          </a:p>
          <a:p>
            <a:pPr marL="0" indent="0">
              <a:buNone/>
            </a:pPr>
            <a:r>
              <a:rPr lang="en-US" sz="2800" dirty="0" smtClean="0">
                <a:solidFill>
                  <a:srgbClr val="C2349B"/>
                </a:solidFill>
                <a:latin typeface=""/>
              </a:rPr>
              <a:t>    return </a:t>
            </a:r>
            <a:r>
              <a:rPr lang="en-US" sz="2800" dirty="0" smtClean="0">
                <a:solidFill>
                  <a:srgbClr val="000000"/>
                </a:solidFill>
                <a:latin typeface=""/>
              </a:rPr>
              <a:t>path;</a:t>
            </a:r>
            <a:endParaRPr lang="en-US" sz="2800" dirty="0">
              <a:solidFill>
                <a:srgbClr val="000000"/>
              </a:solidFill>
              <a:latin typeface=""/>
            </a:endParaRPr>
          </a:p>
          <a:p>
            <a:pPr marL="0" indent="0">
              <a:buNone/>
            </a:pPr>
            <a:r>
              <a:rPr lang="en-US" sz="2800" dirty="0">
                <a:solidFill>
                  <a:srgbClr val="000000"/>
                </a:solidFill>
                <a:latin typeface=""/>
              </a:rPr>
              <a:t>}</a:t>
            </a:r>
            <a:endParaRPr lang="en-US" sz="2800" dirty="0"/>
          </a:p>
        </p:txBody>
      </p:sp>
      <p:sp>
        <p:nvSpPr>
          <p:cNvPr id="10" name="Rounded Rectangular Callout 9"/>
          <p:cNvSpPr/>
          <p:nvPr/>
        </p:nvSpPr>
        <p:spPr bwMode="auto">
          <a:xfrm>
            <a:off x="6984363" y="1585501"/>
            <a:ext cx="2159638" cy="453309"/>
          </a:xfrm>
          <a:prstGeom prst="wedgeRoundRectCallout">
            <a:avLst>
              <a:gd name="adj1" fmla="val -84798"/>
              <a:gd name="adj2" fmla="val -46896"/>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Has states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1" name="Rounded Rectangular Callout 10"/>
          <p:cNvSpPr/>
          <p:nvPr/>
        </p:nvSpPr>
        <p:spPr bwMode="auto">
          <a:xfrm>
            <a:off x="7110761" y="2155690"/>
            <a:ext cx="1912100" cy="735408"/>
          </a:xfrm>
          <a:prstGeom prst="wedgeRoundRectCallout">
            <a:avLst>
              <a:gd name="adj1" fmla="val -79147"/>
              <a:gd name="adj2" fmla="val 280946"/>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a:t>
            </a:r>
            <a:r>
              <a:rPr lang="en-US" sz="1800" baseline="0" dirty="0" err="1" smtClean="0">
                <a:latin typeface="Menlo Regular" charset="0"/>
                <a:cs typeface="Menlo Regular" charset="0"/>
                <a:sym typeface="Menlo Regular" charset="0"/>
              </a:rPr>
              <a:t>pkt</a:t>
            </a:r>
            <a:r>
              <a:rPr lang="en-US" sz="1800" baseline="0" dirty="0" smtClean="0">
                <a:latin typeface="Menlo Regular" charset="0"/>
                <a:cs typeface="Menlo Regular" charset="0"/>
                <a:sym typeface="Menlo Regular" charset="0"/>
              </a:rPr>
              <a:t> attributes</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ounded Rectangular Callout 12"/>
          <p:cNvSpPr/>
          <p:nvPr/>
        </p:nvSpPr>
        <p:spPr bwMode="auto">
          <a:xfrm>
            <a:off x="7029235" y="5583552"/>
            <a:ext cx="1912100" cy="735408"/>
          </a:xfrm>
          <a:prstGeom prst="wedgeRoundRectCallout">
            <a:avLst>
              <a:gd name="adj1" fmla="val -146434"/>
              <a:gd name="adj2" fmla="val -66734"/>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Complex computation</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4" name="Rounded Rectangular Callout 13"/>
          <p:cNvSpPr/>
          <p:nvPr/>
        </p:nvSpPr>
        <p:spPr bwMode="auto">
          <a:xfrm>
            <a:off x="1319665" y="5937528"/>
            <a:ext cx="2983634" cy="685274"/>
          </a:xfrm>
          <a:prstGeom prst="wedgeRoundRectCallout">
            <a:avLst>
              <a:gd name="adj1" fmla="val 1470"/>
              <a:gd name="adj2" fmla="val -446429"/>
              <a:gd name="adj3" fmla="val 16667"/>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Data path can </a:t>
            </a:r>
            <a:r>
              <a:rPr lang="en-US" sz="1800" baseline="0" dirty="0" smtClean="0">
                <a:latin typeface="Menlo Regular" charset="0"/>
                <a:cs typeface="Menlo Regular" charset="0"/>
                <a:sym typeface="Menlo Regular" charset="0"/>
              </a:rPr>
              <a:t>cause </a:t>
            </a:r>
            <a:r>
              <a:rPr lang="en-US" sz="1800" baseline="0" dirty="0" smtClean="0">
                <a:latin typeface="Menlo Regular" charset="0"/>
                <a:cs typeface="Menlo Regular" charset="0"/>
                <a:sym typeface="Menlo Regular" charset="0"/>
              </a:rPr>
              <a:t>state update</a:t>
            </a:r>
            <a:endParaRPr lang="en-US" sz="1800" baseline="0" dirty="0">
              <a:latin typeface="Menlo Regular" charset="0"/>
              <a:cs typeface="Menlo Regular" charset="0"/>
              <a:sym typeface="Menlo Regular" charset="0"/>
            </a:endParaRPr>
          </a:p>
        </p:txBody>
      </p:sp>
      <p:grpSp>
        <p:nvGrpSpPr>
          <p:cNvPr id="23" name="Group 22"/>
          <p:cNvGrpSpPr/>
          <p:nvPr/>
        </p:nvGrpSpPr>
        <p:grpSpPr>
          <a:xfrm>
            <a:off x="3826361" y="2276662"/>
            <a:ext cx="3143311" cy="737400"/>
            <a:chOff x="3826361" y="2276662"/>
            <a:chExt cx="3143311" cy="737400"/>
          </a:xfrm>
          <a:solidFill>
            <a:schemeClr val="accent5">
              <a:lumMod val="50000"/>
            </a:schemeClr>
          </a:solidFill>
        </p:grpSpPr>
        <p:sp>
          <p:nvSpPr>
            <p:cNvPr id="16" name="Rounded Rectangular Callout 15"/>
            <p:cNvSpPr/>
            <p:nvPr/>
          </p:nvSpPr>
          <p:spPr bwMode="auto">
            <a:xfrm>
              <a:off x="3826361" y="2276662"/>
              <a:ext cx="3141292" cy="735408"/>
            </a:xfrm>
            <a:prstGeom prst="wedgeRoundRectCallout">
              <a:avLst>
                <a:gd name="adj1" fmla="val -956"/>
                <a:gd name="adj2" fmla="val -91730"/>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8" name="Rounded Rectangular Callout 17"/>
            <p:cNvSpPr/>
            <p:nvPr/>
          </p:nvSpPr>
          <p:spPr bwMode="auto">
            <a:xfrm>
              <a:off x="3828380" y="2278654"/>
              <a:ext cx="3141292" cy="735408"/>
            </a:xfrm>
            <a:prstGeom prst="wedgeRoundRectCallout">
              <a:avLst>
                <a:gd name="adj1" fmla="val 25108"/>
                <a:gd name="adj2" fmla="val 32866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External process may change the state</a:t>
              </a: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grpSp>
        <p:nvGrpSpPr>
          <p:cNvPr id="22" name="Group 21"/>
          <p:cNvGrpSpPr/>
          <p:nvPr/>
        </p:nvGrpSpPr>
        <p:grpSpPr>
          <a:xfrm>
            <a:off x="7060633" y="3425767"/>
            <a:ext cx="1932986" cy="457296"/>
            <a:chOff x="7060633" y="3425767"/>
            <a:chExt cx="1932986" cy="457296"/>
          </a:xfrm>
          <a:solidFill>
            <a:schemeClr val="accent5">
              <a:lumMod val="50000"/>
            </a:schemeClr>
          </a:solidFill>
        </p:grpSpPr>
        <p:grpSp>
          <p:nvGrpSpPr>
            <p:cNvPr id="17" name="Group 16"/>
            <p:cNvGrpSpPr/>
            <p:nvPr/>
          </p:nvGrpSpPr>
          <p:grpSpPr>
            <a:xfrm>
              <a:off x="7060633" y="3425767"/>
              <a:ext cx="1930828" cy="455301"/>
              <a:chOff x="7060633" y="3425767"/>
              <a:chExt cx="1930828" cy="455301"/>
            </a:xfrm>
            <a:grpFill/>
          </p:grpSpPr>
          <p:sp>
            <p:nvSpPr>
              <p:cNvPr id="12" name="Rounded Rectangular Callout 11"/>
              <p:cNvSpPr/>
              <p:nvPr/>
            </p:nvSpPr>
            <p:spPr bwMode="auto">
              <a:xfrm>
                <a:off x="7060633" y="3425767"/>
                <a:ext cx="1928809" cy="453309"/>
              </a:xfrm>
              <a:prstGeom prst="wedgeRoundRectCallout">
                <a:avLst>
                  <a:gd name="adj1" fmla="val -213489"/>
                  <a:gd name="adj2" fmla="val 26835"/>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5" name="Rounded Rectangular Callout 14"/>
              <p:cNvSpPr/>
              <p:nvPr/>
            </p:nvSpPr>
            <p:spPr bwMode="auto">
              <a:xfrm>
                <a:off x="7062652" y="3427759"/>
                <a:ext cx="1928809" cy="453309"/>
              </a:xfrm>
              <a:prstGeom prst="wedgeRoundRectCallout">
                <a:avLst>
                  <a:gd name="adj1" fmla="val -158913"/>
                  <a:gd name="adj2" fmla="val 222223"/>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21" name="Rounded Rectangular Callout 20"/>
            <p:cNvSpPr/>
            <p:nvPr/>
          </p:nvSpPr>
          <p:spPr bwMode="auto">
            <a:xfrm>
              <a:off x="7064810" y="3429754"/>
              <a:ext cx="1928809" cy="453309"/>
            </a:xfrm>
            <a:prstGeom prst="wedgeRoundRectCallout">
              <a:avLst>
                <a:gd name="adj1" fmla="val -92209"/>
                <a:gd name="adj2" fmla="val 336507"/>
                <a:gd name="adj3" fmla="val 16667"/>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smtClean="0">
                  <a:latin typeface="Menlo Regular" charset="0"/>
                  <a:cs typeface="Menlo Regular" charset="0"/>
                  <a:sym typeface="Menlo Regular" charset="0"/>
                </a:rPr>
                <a:t>Access state</a:t>
              </a:r>
              <a:endParaRPr lang="en-US" sz="1800" baseline="0" dirty="0">
                <a:latin typeface="Menlo Regular" charset="0"/>
                <a:cs typeface="Menlo Regular" charset="0"/>
                <a:sym typeface="Menlo Regular"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2500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Tree>
    <p:extLst>
      <p:ext uri="{BB962C8B-B14F-4D97-AF65-F5344CB8AC3E}">
        <p14:creationId xmlns:p14="http://schemas.microsoft.com/office/powerpoint/2010/main" val="37615043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on SDN Programming</a:t>
            </a:r>
            <a:endParaRPr lang="en-US" sz="1200" dirty="0"/>
          </a:p>
        </p:txBody>
      </p:sp>
      <p:sp>
        <p:nvSpPr>
          <p:cNvPr id="4" name="Rectangle 3"/>
          <p:cNvSpPr/>
          <p:nvPr/>
        </p:nvSpPr>
        <p:spPr>
          <a:xfrm>
            <a:off x="1281796" y="999739"/>
            <a:ext cx="6527940"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prog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What are right programming abstractions and frameworks for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5" name="Picture 4"/>
          <p:cNvPicPr>
            <a:picLocks noChangeAspect="1"/>
          </p:cNvPicPr>
          <p:nvPr/>
        </p:nvPicPr>
        <p:blipFill>
          <a:blip r:embed="rId3"/>
          <a:stretch>
            <a:fillRect/>
          </a:stretch>
        </p:blipFill>
        <p:spPr>
          <a:xfrm>
            <a:off x="540465" y="2812588"/>
            <a:ext cx="5617463" cy="3505297"/>
          </a:xfrm>
          <a:prstGeom prst="rect">
            <a:avLst/>
          </a:prstGeom>
        </p:spPr>
      </p:pic>
      <p:pic>
        <p:nvPicPr>
          <p:cNvPr id="9" name="Picture 8"/>
          <p:cNvPicPr>
            <a:picLocks noChangeAspect="1"/>
          </p:cNvPicPr>
          <p:nvPr/>
        </p:nvPicPr>
        <p:blipFill>
          <a:blip r:embed="rId4"/>
          <a:stretch>
            <a:fillRect/>
          </a:stretch>
        </p:blipFill>
        <p:spPr>
          <a:xfrm>
            <a:off x="5201980" y="2915256"/>
            <a:ext cx="3942020" cy="2956515"/>
          </a:xfrm>
          <a:prstGeom prst="rect">
            <a:avLst/>
          </a:prstGeom>
        </p:spPr>
      </p:pic>
      <p:sp>
        <p:nvSpPr>
          <p:cNvPr id="10" name="Rectangle 9"/>
          <p:cNvSpPr/>
          <p:nvPr/>
        </p:nvSpPr>
        <p:spPr>
          <a:xfrm>
            <a:off x="5323586" y="5625593"/>
            <a:ext cx="3418444" cy="577081"/>
          </a:xfrm>
          <a:prstGeom prst="rect">
            <a:avLst/>
          </a:prstGeom>
        </p:spPr>
        <p:txBody>
          <a:bodyPr wrap="square">
            <a:spAutoFit/>
          </a:bodyPr>
          <a:lstStyle/>
          <a:p>
            <a:r>
              <a:rPr lang="en-US" sz="1050" i="1" baseline="0" dirty="0"/>
              <a:t>Source: http://</a:t>
            </a:r>
            <a:r>
              <a:rPr lang="en-US" sz="1050" i="1" baseline="0" dirty="0" err="1"/>
              <a:t>www.freaksense.com</a:t>
            </a:r>
            <a:r>
              <a:rPr lang="en-US" sz="1050" i="1" baseline="0" dirty="0"/>
              <a:t>/</a:t>
            </a:r>
            <a:r>
              <a:rPr lang="en-US" sz="1050" i="1" baseline="0" dirty="0" err="1"/>
              <a:t>wp</a:t>
            </a:r>
            <a:r>
              <a:rPr lang="en-US" sz="1050" i="1" baseline="0" dirty="0"/>
              <a:t>-content/uploads/2013/07/10580033-it-a-full-collection-of-programming-language.jpg</a:t>
            </a:r>
            <a:endParaRPr lang="en-US" sz="1050" i="1" baseline="0" dirty="0"/>
          </a:p>
        </p:txBody>
      </p:sp>
      <p:sp>
        <p:nvSpPr>
          <p:cNvPr id="11"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3023478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SDN </a:t>
            </a:r>
            <a:r>
              <a:rPr lang="en-US" sz="3600" dirty="0" err="1" smtClean="0"/>
              <a:t>vs</a:t>
            </a:r>
            <a:r>
              <a:rPr lang="en-US" sz="3600" dirty="0" smtClean="0"/>
              <a:t> Inherent Complexity</a:t>
            </a:r>
            <a:endParaRPr lang="en-US" sz="3600" dirty="0"/>
          </a:p>
        </p:txBody>
      </p:sp>
      <p:sp>
        <p:nvSpPr>
          <p:cNvPr id="3" name="Content Placeholder 2"/>
          <p:cNvSpPr>
            <a:spLocks noGrp="1"/>
          </p:cNvSpPr>
          <p:nvPr>
            <p:ph idx="1"/>
          </p:nvPr>
        </p:nvSpPr>
        <p:spPr/>
        <p:txBody>
          <a:bodyPr/>
          <a:lstStyle/>
          <a:p>
            <a:r>
              <a:rPr lang="en-US" sz="2800" dirty="0" smtClean="0"/>
              <a:t>Conjecture: Complexity in </a:t>
            </a:r>
            <a:r>
              <a:rPr lang="en-US" sz="2800" dirty="0"/>
              <a:t>highly organized systems arises primarily </a:t>
            </a:r>
            <a:r>
              <a:rPr lang="en-US" sz="2800" dirty="0" smtClean="0"/>
              <a:t>from design </a:t>
            </a:r>
            <a:r>
              <a:rPr lang="en-US" sz="2800" dirty="0"/>
              <a:t>strategies intended to create robustness </a:t>
            </a:r>
            <a:r>
              <a:rPr lang="en-US" sz="2800" dirty="0" smtClean="0"/>
              <a:t>to uncertainty </a:t>
            </a:r>
            <a:r>
              <a:rPr lang="en-US" sz="2800" dirty="0"/>
              <a:t>in their environments and </a:t>
            </a:r>
            <a:r>
              <a:rPr lang="en-US" sz="2800" dirty="0" smtClean="0"/>
              <a:t>component parts.</a:t>
            </a:r>
            <a:endParaRPr lang="en-US" sz="2800" dirty="0" smtClean="0"/>
          </a:p>
          <a:p>
            <a:pPr lvl="1"/>
            <a:r>
              <a:rPr lang="en-US" sz="2000" dirty="0"/>
              <a:t>Scalability is robustness to changes to the size </a:t>
            </a:r>
            <a:r>
              <a:rPr lang="en-US" sz="2000" dirty="0" smtClean="0"/>
              <a:t>and complexity </a:t>
            </a:r>
            <a:r>
              <a:rPr lang="en-US" sz="2000" dirty="0"/>
              <a:t>of a system as a whole</a:t>
            </a:r>
          </a:p>
          <a:p>
            <a:pPr lvl="1"/>
            <a:r>
              <a:rPr lang="en-US" sz="2000" dirty="0" err="1"/>
              <a:t>Evolvability</a:t>
            </a:r>
            <a:r>
              <a:rPr lang="en-US" sz="2000" dirty="0"/>
              <a:t> is robustness of lineages to large changes </a:t>
            </a:r>
            <a:r>
              <a:rPr lang="en-US" sz="2000" dirty="0" smtClean="0"/>
              <a:t>on various </a:t>
            </a:r>
            <a:r>
              <a:rPr lang="en-US" sz="2000" dirty="0"/>
              <a:t>(usually long) time scales</a:t>
            </a:r>
          </a:p>
          <a:p>
            <a:pPr lvl="1"/>
            <a:r>
              <a:rPr lang="en-US" sz="2000" dirty="0" smtClean="0"/>
              <a:t>Reliability </a:t>
            </a:r>
            <a:r>
              <a:rPr lang="en-US" sz="2000" dirty="0"/>
              <a:t>is robustness to component </a:t>
            </a:r>
            <a:r>
              <a:rPr lang="en-US" sz="2000" dirty="0" smtClean="0"/>
              <a:t>failures</a:t>
            </a:r>
          </a:p>
          <a:p>
            <a:pPr lvl="1"/>
            <a:r>
              <a:rPr lang="en-US" sz="2000" dirty="0" smtClean="0"/>
              <a:t>Efficiency </a:t>
            </a:r>
            <a:r>
              <a:rPr lang="en-US" sz="2000" dirty="0"/>
              <a:t>is robustness to resource </a:t>
            </a:r>
            <a:r>
              <a:rPr lang="en-US" sz="2000" dirty="0" smtClean="0"/>
              <a:t>scarcity</a:t>
            </a:r>
          </a:p>
          <a:p>
            <a:pPr lvl="1"/>
            <a:r>
              <a:rPr lang="en-US" sz="2000" dirty="0" smtClean="0"/>
              <a:t>Modularity </a:t>
            </a:r>
            <a:r>
              <a:rPr lang="en-US" sz="2000" dirty="0"/>
              <a:t>is robustness to </a:t>
            </a:r>
            <a:r>
              <a:rPr lang="en-US" sz="2000" dirty="0" smtClean="0"/>
              <a:t>component rearrangements</a:t>
            </a:r>
            <a:endParaRPr lang="en-US" sz="2000"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5" name="Rectangle 4"/>
          <p:cNvSpPr/>
          <p:nvPr/>
        </p:nvSpPr>
        <p:spPr>
          <a:xfrm>
            <a:off x="1214236" y="5295910"/>
            <a:ext cx="7352142" cy="116185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t>
            </a:r>
            <a:r>
              <a:rPr lang="en-US" altLang="zh-CN" sz="2800" baseline="0" dirty="0" err="1" smtClean="0">
                <a:solidFill>
                  <a:srgbClr val="000090"/>
                </a:solidFill>
                <a:latin typeface="Arial" pitchFamily="-105" charset="0"/>
                <a:ea typeface="ＭＳ Ｐゴシック" pitchFamily="-105" charset="-128"/>
                <a:cs typeface="ＭＳ Ｐゴシック" pitchFamily="-105" charset="-128"/>
              </a:rPr>
              <a:t>prog</a:t>
            </a: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-complexity: Can SDN solve inherent complexity, if the conjecture is correct?</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927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a:t>
            </a:r>
            <a:endParaRPr lang="en-US" sz="3600" dirty="0"/>
          </a:p>
        </p:txBody>
      </p:sp>
      <p:sp>
        <p:nvSpPr>
          <p:cNvPr id="3" name="Content Placeholder 2"/>
          <p:cNvSpPr>
            <a:spLocks noGrp="1"/>
          </p:cNvSpPr>
          <p:nvPr>
            <p:ph idx="1"/>
          </p:nvPr>
        </p:nvSpPr>
        <p:spPr/>
        <p:txBody>
          <a:bodyPr/>
          <a:lstStyle/>
          <a:p>
            <a:r>
              <a:rPr lang="en-US" dirty="0" smtClean="0"/>
              <a:t>What is and why SDN?</a:t>
            </a:r>
          </a:p>
          <a:p>
            <a:r>
              <a:rPr lang="en-US" dirty="0" smtClean="0"/>
              <a:t>SDN now</a:t>
            </a:r>
          </a:p>
          <a:p>
            <a:r>
              <a:rPr lang="en-US" dirty="0" smtClean="0"/>
              <a:t>SDN </a:t>
            </a:r>
            <a:r>
              <a:rPr lang="en-US" dirty="0" smtClean="0"/>
              <a:t>key technical components</a:t>
            </a:r>
          </a:p>
          <a:p>
            <a:pPr lvl="1"/>
            <a:r>
              <a:rPr lang="en-US" dirty="0" smtClean="0"/>
              <a:t>Architecture</a:t>
            </a:r>
          </a:p>
          <a:p>
            <a:pPr lvl="1"/>
            <a:r>
              <a:rPr lang="en-US" dirty="0" err="1" smtClean="0"/>
              <a:t>Datapath</a:t>
            </a:r>
            <a:endParaRPr lang="en-US" dirty="0" smtClean="0"/>
          </a:p>
          <a:p>
            <a:pPr lvl="1"/>
            <a:r>
              <a:rPr lang="en-US" dirty="0" smtClean="0"/>
              <a:t>Programming abstractions and framework</a:t>
            </a:r>
          </a:p>
          <a:p>
            <a:pPr lvl="1"/>
            <a:r>
              <a:rPr lang="en-US" dirty="0" smtClean="0"/>
              <a:t>SDN killer apps</a:t>
            </a:r>
            <a:endParaRPr lang="en-US" dirty="0" smtClean="0"/>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30639632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ea typeface="ＭＳ Ｐゴシック" charset="0"/>
                <a:cs typeface="ＭＳ Ｐゴシック" charset="0"/>
              </a:rPr>
              <a:t>Questions to Keep in Mind on SDN Programming</a:t>
            </a:r>
            <a:endParaRPr lang="en-US" sz="1200" dirty="0"/>
          </a:p>
        </p:txBody>
      </p:sp>
      <p:sp>
        <p:nvSpPr>
          <p:cNvPr id="4" name="Rectangle 3"/>
          <p:cNvSpPr/>
          <p:nvPr/>
        </p:nvSpPr>
        <p:spPr>
          <a:xfrm>
            <a:off x="1160192" y="1283449"/>
            <a:ext cx="6987326" cy="837617"/>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fontAlgn="auto">
              <a:spcBef>
                <a:spcPts val="0"/>
              </a:spcBef>
              <a:spcAft>
                <a:spcPts val="0"/>
              </a:spcAft>
            </a:pPr>
            <a:r>
              <a:rPr lang="en-US" altLang="zh-CN" sz="2800" baseline="0" dirty="0" smtClean="0">
                <a:solidFill>
                  <a:srgbClr val="000090"/>
                </a:solidFill>
                <a:latin typeface="Arial" pitchFamily="-105" charset="0"/>
                <a:ea typeface="ＭＳ Ｐゴシック" pitchFamily="-105" charset="-128"/>
                <a:cs typeface="ＭＳ Ｐゴシック" pitchFamily="-105" charset="-128"/>
              </a:rPr>
              <a:t>- Q-app: What are the killer apps of SDN?</a:t>
            </a:r>
            <a:endParaRPr lang="en-US" altLang="zh-CN" sz="2800" baseline="0" dirty="0">
              <a:solidFill>
                <a:srgbClr val="000090"/>
              </a:solidFill>
              <a:latin typeface="Arial" pitchFamily="-105" charset="0"/>
              <a:ea typeface="ＭＳ Ｐゴシック" pitchFamily="-105" charset="-128"/>
              <a:cs typeface="ＭＳ Ｐゴシック" pitchFamily="-105" charset="-128"/>
            </a:endParaRPr>
          </a:p>
        </p:txBody>
      </p:sp>
      <p:pic>
        <p:nvPicPr>
          <p:cNvPr id="3" name="Picture 2"/>
          <p:cNvPicPr>
            <a:picLocks noChangeAspect="1"/>
          </p:cNvPicPr>
          <p:nvPr/>
        </p:nvPicPr>
        <p:blipFill>
          <a:blip r:embed="rId3"/>
          <a:stretch>
            <a:fillRect/>
          </a:stretch>
        </p:blipFill>
        <p:spPr>
          <a:xfrm>
            <a:off x="4828959" y="2877624"/>
            <a:ext cx="4134052" cy="2067026"/>
          </a:xfrm>
          <a:prstGeom prst="rect">
            <a:avLst/>
          </a:prstGeom>
        </p:spPr>
      </p:pic>
      <p:sp>
        <p:nvSpPr>
          <p:cNvPr id="6" name="Rectangle 5"/>
          <p:cNvSpPr/>
          <p:nvPr/>
        </p:nvSpPr>
        <p:spPr>
          <a:xfrm>
            <a:off x="4761168" y="4982916"/>
            <a:ext cx="4572000" cy="553998"/>
          </a:xfrm>
          <a:prstGeom prst="rect">
            <a:avLst/>
          </a:prstGeom>
        </p:spPr>
        <p:txBody>
          <a:bodyPr>
            <a:spAutoFit/>
          </a:bodyPr>
          <a:lstStyle/>
          <a:p>
            <a:r>
              <a:rPr lang="en-US" sz="1000" i="1" baseline="0" dirty="0" smtClean="0"/>
              <a:t>Source: http</a:t>
            </a:r>
            <a:r>
              <a:rPr lang="en-US" sz="1000" i="1" baseline="0" dirty="0"/>
              <a:t>://</a:t>
            </a:r>
            <a:r>
              <a:rPr lang="en-US" sz="1000" i="1" baseline="0" dirty="0" err="1"/>
              <a:t>api.ning.com</a:t>
            </a:r>
            <a:r>
              <a:rPr lang="en-US" sz="1000" i="1" baseline="0" dirty="0"/>
              <a:t>/files/qgybvJa4VHgEUDHXfN3PUL4Bru*HAQP7gtHz5BUaG6YH*1As0tr9MGh8ewH34GQPpLsxPOh8iYgP3BRLEWSSClN274raRTRX/killer_apps_600x300.jpg</a:t>
            </a:r>
          </a:p>
        </p:txBody>
      </p:sp>
      <p:pic>
        <p:nvPicPr>
          <p:cNvPr id="7" name="Picture 6"/>
          <p:cNvPicPr>
            <a:picLocks noChangeAspect="1"/>
          </p:cNvPicPr>
          <p:nvPr/>
        </p:nvPicPr>
        <p:blipFill>
          <a:blip r:embed="rId4"/>
          <a:stretch>
            <a:fillRect/>
          </a:stretch>
        </p:blipFill>
        <p:spPr>
          <a:xfrm>
            <a:off x="337790" y="2814844"/>
            <a:ext cx="4482485" cy="3283020"/>
          </a:xfrm>
          <a:prstGeom prst="rect">
            <a:avLst/>
          </a:prstGeom>
        </p:spPr>
      </p:pic>
      <p:sp>
        <p:nvSpPr>
          <p:cNvPr id="10" name="Slide Number Placeholder 9"/>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67010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solidFill>
                  <a:srgbClr val="000000"/>
                </a:solidFill>
              </a:rPr>
              <a:t>Thank yo</a:t>
            </a:r>
            <a:r>
              <a:rPr lang="en-US" sz="3600" dirty="0" smtClean="0">
                <a:solidFill>
                  <a:srgbClr val="000000"/>
                </a:solidFill>
              </a:rPr>
              <a:t>u and </a:t>
            </a:r>
            <a:r>
              <a:rPr lang="en-US" sz="3600" dirty="0" smtClean="0">
                <a:solidFill>
                  <a:schemeClr val="accent6">
                    <a:lumMod val="75000"/>
                  </a:schemeClr>
                </a:solidFill>
              </a:rPr>
              <a:t>enjoy</a:t>
            </a:r>
            <a:r>
              <a:rPr lang="en-US" sz="3600" dirty="0" smtClean="0">
                <a:solidFill>
                  <a:srgbClr val="000000"/>
                </a:solidFill>
              </a:rPr>
              <a:t> the rest of ADL!</a:t>
            </a:r>
            <a:endParaRPr lang="en-US" sz="3600" dirty="0">
              <a:solidFill>
                <a:srgbClr val="000000"/>
              </a:solidFill>
            </a:endParaRPr>
          </a:p>
        </p:txBody>
      </p:sp>
    </p:spTree>
    <p:extLst>
      <p:ext uri="{BB962C8B-B14F-4D97-AF65-F5344CB8AC3E}">
        <p14:creationId xmlns:p14="http://schemas.microsoft.com/office/powerpoint/2010/main" val="19017110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SDN Architecture (Wikipedia)</a:t>
            </a:r>
            <a:endParaRPr lang="en-US" sz="1800" dirty="0"/>
          </a:p>
        </p:txBody>
      </p:sp>
      <p:pic>
        <p:nvPicPr>
          <p:cNvPr id="3" name="Picture 2"/>
          <p:cNvPicPr>
            <a:picLocks noChangeAspect="1"/>
          </p:cNvPicPr>
          <p:nvPr/>
        </p:nvPicPr>
        <p:blipFill>
          <a:blip r:embed="rId3"/>
          <a:stretch>
            <a:fillRect/>
          </a:stretch>
        </p:blipFill>
        <p:spPr>
          <a:xfrm>
            <a:off x="1397000" y="1041400"/>
            <a:ext cx="6350000" cy="4762500"/>
          </a:xfrm>
          <a:prstGeom prst="rect">
            <a:avLst/>
          </a:prstGeom>
        </p:spPr>
      </p:pic>
      <p:sp>
        <p:nvSpPr>
          <p:cNvPr id="4" name="Rectangle 3"/>
          <p:cNvSpPr/>
          <p:nvPr/>
        </p:nvSpPr>
        <p:spPr>
          <a:xfrm>
            <a:off x="324555" y="5486835"/>
            <a:ext cx="4572000" cy="1077218"/>
          </a:xfrm>
          <a:prstGeom prst="rect">
            <a:avLst/>
          </a:prstGeom>
        </p:spPr>
        <p:txBody>
          <a:bodyPr>
            <a:spAutoFit/>
          </a:bodyPr>
          <a:lstStyle/>
          <a:p>
            <a:r>
              <a:rPr lang="en-US" dirty="0"/>
              <a:t>https://</a:t>
            </a:r>
            <a:r>
              <a:rPr lang="en-US" dirty="0" err="1"/>
              <a:t>upload.wikimedia.org</a:t>
            </a:r>
            <a:r>
              <a:rPr lang="en-US" dirty="0"/>
              <a:t>/</a:t>
            </a:r>
            <a:r>
              <a:rPr lang="en-US" dirty="0" err="1"/>
              <a:t>wikipedia</a:t>
            </a:r>
            <a:r>
              <a:rPr lang="en-US" dirty="0"/>
              <a:t>/commons/thumb/e/e6/SDN-architecture-overview-</a:t>
            </a:r>
            <a:r>
              <a:rPr lang="en-US" dirty="0" err="1"/>
              <a:t>transparent.png</a:t>
            </a:r>
            <a:r>
              <a:rPr lang="en-US" dirty="0"/>
              <a:t>/500px-SDN-architecture-overview-transparent.png</a:t>
            </a:r>
          </a:p>
        </p:txBody>
      </p:sp>
    </p:spTree>
    <p:extLst>
      <p:ext uri="{BB962C8B-B14F-4D97-AF65-F5344CB8AC3E}">
        <p14:creationId xmlns:p14="http://schemas.microsoft.com/office/powerpoint/2010/main" val="244729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is </a:t>
            </a:r>
            <a:r>
              <a:rPr lang="en-US" sz="3600" dirty="0" smtClean="0"/>
              <a:t>SDN: a “Main-Stream” View</a:t>
            </a:r>
            <a:endParaRPr lang="en-US" sz="36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data and control paths, with a logically centralized control plan</a:t>
            </a:r>
            <a:endParaRPr lang="en-US" sz="2400" dirty="0"/>
          </a:p>
        </p:txBody>
      </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395110" y="3753555"/>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593622"/>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5116690"/>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909711"/>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4069644"/>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935111"/>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668889"/>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651955"/>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9" name="Group 78"/>
          <p:cNvGrpSpPr/>
          <p:nvPr/>
        </p:nvGrpSpPr>
        <p:grpSpPr>
          <a:xfrm>
            <a:off x="4289778" y="1507124"/>
            <a:ext cx="4583288" cy="4952944"/>
            <a:chOff x="4289778" y="1507124"/>
            <a:chExt cx="4583288" cy="4952944"/>
          </a:xfrm>
        </p:grpSpPr>
        <p:pic>
          <p:nvPicPr>
            <p:cNvPr id="47" name="Picture 46"/>
            <p:cNvPicPr>
              <a:picLocks noChangeAspect="1"/>
            </p:cNvPicPr>
            <p:nvPr/>
          </p:nvPicPr>
          <p:blipFill rotWithShape="1">
            <a:blip r:embed="rId4"/>
            <a:srcRect l="7735" t="31769" r="4972" b="35773"/>
            <a:stretch/>
          </p:blipFill>
          <p:spPr>
            <a:xfrm>
              <a:off x="4840111" y="4529667"/>
              <a:ext cx="1806222" cy="537294"/>
            </a:xfrm>
            <a:prstGeom prst="rect">
              <a:avLst/>
            </a:prstGeom>
          </p:spPr>
        </p:pic>
        <p:grpSp>
          <p:nvGrpSpPr>
            <p:cNvPr id="30" name="Group 29"/>
            <p:cNvGrpSpPr/>
            <p:nvPr/>
          </p:nvGrpSpPr>
          <p:grpSpPr>
            <a:xfrm>
              <a:off x="5020732" y="4219222"/>
              <a:ext cx="1382889" cy="561622"/>
              <a:chOff x="973667" y="3022600"/>
              <a:chExt cx="1439333" cy="561622"/>
            </a:xfrm>
          </p:grpSpPr>
          <p:sp>
            <p:nvSpPr>
              <p:cNvPr id="31" name="Rounded Rectangle 3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35" name="Rounded Rectangle 34"/>
            <p:cNvSpPr/>
            <p:nvPr/>
          </p:nvSpPr>
          <p:spPr bwMode="auto">
            <a:xfrm>
              <a:off x="6824132" y="3146777"/>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bwMode="auto">
            <a:xfrm>
              <a:off x="6905477" y="3225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7" name="Rectangle 36"/>
            <p:cNvSpPr/>
            <p:nvPr/>
          </p:nvSpPr>
          <p:spPr bwMode="auto">
            <a:xfrm>
              <a:off x="5085144" y="2111021"/>
              <a:ext cx="3169856" cy="462845"/>
            </a:xfrm>
            <a:prstGeom prst="rect">
              <a:avLst/>
            </a:prstGeom>
            <a:solidFill>
              <a:schemeClr val="accent6">
                <a:lumMod val="75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38" name="Group 37"/>
            <p:cNvGrpSpPr/>
            <p:nvPr/>
          </p:nvGrpSpPr>
          <p:grpSpPr>
            <a:xfrm>
              <a:off x="6849532" y="5432779"/>
              <a:ext cx="1382889" cy="598312"/>
              <a:chOff x="973667" y="3000021"/>
              <a:chExt cx="1439333" cy="598312"/>
            </a:xfrm>
          </p:grpSpPr>
          <p:sp>
            <p:nvSpPr>
              <p:cNvPr id="39" name="Rounded Rectangle 3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0" name="Rectangle 3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45" name="Rectangle 44"/>
            <p:cNvSpPr/>
            <p:nvPr/>
          </p:nvSpPr>
          <p:spPr>
            <a:xfrm>
              <a:off x="6181946" y="1507124"/>
              <a:ext cx="834483" cy="461665"/>
            </a:xfrm>
            <a:prstGeom prst="rect">
              <a:avLst/>
            </a:prstGeom>
          </p:spPr>
          <p:txBody>
            <a:bodyPr wrap="none">
              <a:spAutoFit/>
            </a:bodyPr>
            <a:lstStyle/>
            <a:p>
              <a:r>
                <a:rPr lang="en-US" baseline="0" dirty="0" smtClean="0"/>
                <a:t>SDN</a:t>
              </a:r>
              <a:endParaRPr lang="en-US" baseline="0" dirty="0"/>
            </a:p>
          </p:txBody>
        </p:sp>
        <p:sp>
          <p:nvSpPr>
            <p:cNvPr id="46" name="Rounded Rectangle 45"/>
            <p:cNvSpPr/>
            <p:nvPr/>
          </p:nvSpPr>
          <p:spPr bwMode="auto">
            <a:xfrm>
              <a:off x="4738511" y="1535290"/>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56" name="Straight Arrow Connector 55"/>
            <p:cNvCxnSpPr/>
            <p:nvPr/>
          </p:nvCxnSpPr>
          <p:spPr bwMode="auto">
            <a:xfrm flipV="1">
              <a:off x="6064952" y="2596444"/>
              <a:ext cx="16934" cy="16058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58" name="Straight Arrow Connector 57"/>
            <p:cNvCxnSpPr/>
            <p:nvPr/>
          </p:nvCxnSpPr>
          <p:spPr bwMode="auto">
            <a:xfrm flipV="1">
              <a:off x="7275690" y="2582333"/>
              <a:ext cx="5645" cy="564444"/>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62" name="Freeform 61"/>
            <p:cNvSpPr/>
            <p:nvPr/>
          </p:nvSpPr>
          <p:spPr>
            <a:xfrm>
              <a:off x="7972778" y="2582333"/>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69" name="Straight Connector 68"/>
            <p:cNvCxnSpPr/>
            <p:nvPr/>
          </p:nvCxnSpPr>
          <p:spPr bwMode="auto">
            <a:xfrm flipV="1">
              <a:off x="6318955" y="3651956"/>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39" idx="0"/>
            </p:cNvCxnSpPr>
            <p:nvPr/>
          </p:nvCxnSpPr>
          <p:spPr bwMode="auto">
            <a:xfrm flipH="1" flipV="1">
              <a:off x="7501466" y="3691466"/>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flipH="1" flipV="1">
              <a:off x="6389512" y="4555069"/>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5" name="Rectangle 74"/>
            <p:cNvSpPr/>
            <p:nvPr/>
          </p:nvSpPr>
          <p:spPr>
            <a:xfrm>
              <a:off x="4726276" y="266705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76" name="Picture 75"/>
            <p:cNvPicPr>
              <a:picLocks noChangeAspect="1"/>
            </p:cNvPicPr>
            <p:nvPr/>
          </p:nvPicPr>
          <p:blipFill>
            <a:blip r:embed="rId5"/>
            <a:stretch>
              <a:fillRect/>
            </a:stretch>
          </p:blipFill>
          <p:spPr>
            <a:xfrm>
              <a:off x="7492999" y="1538644"/>
              <a:ext cx="694267" cy="930800"/>
            </a:xfrm>
            <a:prstGeom prst="rect">
              <a:avLst/>
            </a:prstGeom>
          </p:spPr>
        </p:pic>
        <p:sp>
          <p:nvSpPr>
            <p:cNvPr id="78" name="Right Arrow 77"/>
            <p:cNvSpPr/>
            <p:nvPr/>
          </p:nvSpPr>
          <p:spPr bwMode="auto">
            <a:xfrm>
              <a:off x="4289778" y="3555999"/>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spTree>
    <p:extLst>
      <p:ext uri="{BB962C8B-B14F-4D97-AF65-F5344CB8AC3E}">
        <p14:creationId xmlns:p14="http://schemas.microsoft.com/office/powerpoint/2010/main" val="300640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5" name="Picture 4"/>
          <p:cNvPicPr>
            <a:picLocks noChangeAspect="1"/>
          </p:cNvPicPr>
          <p:nvPr/>
        </p:nvPicPr>
        <p:blipFill rotWithShape="1">
          <a:blip r:embed="rId3"/>
          <a:srcRect l="22222" t="18889" r="20889" b="30222"/>
          <a:stretch/>
        </p:blipFill>
        <p:spPr>
          <a:xfrm>
            <a:off x="225777" y="4120776"/>
            <a:ext cx="1608666" cy="1439002"/>
          </a:xfrm>
          <a:prstGeom prst="rect">
            <a:avLst/>
          </a:prstGeom>
        </p:spPr>
      </p:pic>
      <p:grpSp>
        <p:nvGrpSpPr>
          <p:cNvPr id="10" name="Group 9"/>
          <p:cNvGrpSpPr/>
          <p:nvPr/>
        </p:nvGrpSpPr>
        <p:grpSpPr>
          <a:xfrm>
            <a:off x="395110" y="3414888"/>
            <a:ext cx="1382889"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Bellman Ford</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1" name="Group 10"/>
          <p:cNvGrpSpPr/>
          <p:nvPr/>
        </p:nvGrpSpPr>
        <p:grpSpPr>
          <a:xfrm>
            <a:off x="2240843" y="2254955"/>
            <a:ext cx="1382889" cy="1058333"/>
            <a:chOff x="973667" y="2525889"/>
            <a:chExt cx="1439333" cy="1058333"/>
          </a:xfrm>
        </p:grpSpPr>
        <p:sp>
          <p:nvSpPr>
            <p:cNvPr id="12" name="Rounded Rectangle 11"/>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3" name="Rectangle 12"/>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4" name="Rectangle 1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a:p>
              <a:pPr algn="ctr" eaLnBrk="0" hangingPunct="0"/>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15" name="Group 14"/>
          <p:cNvGrpSpPr/>
          <p:nvPr/>
        </p:nvGrpSpPr>
        <p:grpSpPr>
          <a:xfrm>
            <a:off x="2167466" y="4778023"/>
            <a:ext cx="1382889" cy="1058333"/>
            <a:chOff x="973667" y="2525889"/>
            <a:chExt cx="1439333" cy="1058333"/>
          </a:xfrm>
        </p:grpSpPr>
        <p:sp>
          <p:nvSpPr>
            <p:cNvPr id="16" name="Rounded Rectangle 15"/>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7" name="Rectangle 1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8" name="Rectangle 1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cxnSp>
        <p:nvCxnSpPr>
          <p:cNvPr id="20" name="Straight Arrow Connector 19"/>
          <p:cNvCxnSpPr>
            <a:endCxn id="14" idx="1"/>
          </p:cNvCxnSpPr>
          <p:nvPr/>
        </p:nvCxnSpPr>
        <p:spPr bwMode="auto">
          <a:xfrm flipV="1">
            <a:off x="1453444" y="2571044"/>
            <a:ext cx="868745" cy="914400"/>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stCxn id="8" idx="3"/>
          </p:cNvCxnSpPr>
          <p:nvPr/>
        </p:nvCxnSpPr>
        <p:spPr bwMode="auto">
          <a:xfrm>
            <a:off x="1683095" y="3730977"/>
            <a:ext cx="983905" cy="1137356"/>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3471333" y="2596444"/>
            <a:ext cx="707460" cy="2300111"/>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161215" y="1086611"/>
            <a:ext cx="2340154" cy="461665"/>
          </a:xfrm>
          <a:prstGeom prst="rect">
            <a:avLst/>
          </a:prstGeom>
        </p:spPr>
        <p:txBody>
          <a:bodyPr wrap="none">
            <a:spAutoFit/>
          </a:bodyPr>
          <a:lstStyle/>
          <a:p>
            <a:r>
              <a:rPr lang="en-US" baseline="0" dirty="0" smtClean="0"/>
              <a:t>Distance Vector</a:t>
            </a:r>
            <a:endParaRPr lang="en-US" baseline="0" dirty="0"/>
          </a:p>
        </p:txBody>
      </p:sp>
      <p:sp>
        <p:nvSpPr>
          <p:cNvPr id="28" name="Rounded Rectangle 27"/>
          <p:cNvSpPr/>
          <p:nvPr/>
        </p:nvSpPr>
        <p:spPr bwMode="auto">
          <a:xfrm>
            <a:off x="112889" y="1058333"/>
            <a:ext cx="4134555" cy="5094112"/>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330222"/>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16" idx="0"/>
            <a:endCxn id="12" idx="2"/>
          </p:cNvCxnSpPr>
          <p:nvPr/>
        </p:nvCxnSpPr>
        <p:spPr bwMode="auto">
          <a:xfrm flipV="1">
            <a:off x="2858911" y="3313288"/>
            <a:ext cx="73377" cy="1464735"/>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3038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34" name="Group 33"/>
          <p:cNvGrpSpPr/>
          <p:nvPr/>
        </p:nvGrpSpPr>
        <p:grpSpPr>
          <a:xfrm>
            <a:off x="4346222" y="1058333"/>
            <a:ext cx="4611511" cy="5105400"/>
            <a:chOff x="4346222" y="1058333"/>
            <a:chExt cx="4611511" cy="5105400"/>
          </a:xfrm>
        </p:grpSpPr>
        <p:pic>
          <p:nvPicPr>
            <p:cNvPr id="48" name="Picture 47"/>
            <p:cNvPicPr>
              <a:picLocks noChangeAspect="1"/>
            </p:cNvPicPr>
            <p:nvPr/>
          </p:nvPicPr>
          <p:blipFill rotWithShape="1">
            <a:blip r:embed="rId3"/>
            <a:srcRect l="22222" t="18889" r="20889" b="30222"/>
            <a:stretch/>
          </p:blipFill>
          <p:spPr>
            <a:xfrm>
              <a:off x="4936066" y="4132064"/>
              <a:ext cx="1608666" cy="1439002"/>
            </a:xfrm>
            <a:prstGeom prst="rect">
              <a:avLst/>
            </a:prstGeom>
          </p:spPr>
        </p:pic>
        <p:sp>
          <p:nvSpPr>
            <p:cNvPr id="52" name="Rounded Rectangle 51"/>
            <p:cNvSpPr/>
            <p:nvPr/>
          </p:nvSpPr>
          <p:spPr bwMode="auto">
            <a:xfrm>
              <a:off x="5105399" y="3104444"/>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5186744" y="3990621"/>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5186745" y="3510842"/>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6951132" y="1862667"/>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7032477" y="283068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7032478" y="2322687"/>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6877755" y="4332111"/>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6959100" y="5353756"/>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6959101" y="4859866"/>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6393384" y="2554110"/>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6393384" y="3742265"/>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8181622" y="2607732"/>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6351279" y="1083788"/>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4823178" y="1058333"/>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6488288" y="3245556"/>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7569200" y="3324577"/>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6530622" y="4315178"/>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5198033" y="3197575"/>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7043766" y="1995308"/>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6959100" y="4521197"/>
              <a:ext cx="1206639" cy="287869"/>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33" name="Right Arrow 32"/>
            <p:cNvSpPr/>
            <p:nvPr/>
          </p:nvSpPr>
          <p:spPr bwMode="auto">
            <a:xfrm>
              <a:off x="4346222"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8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5</a:t>
            </a:fld>
            <a:endParaRPr lang="en-US" dirty="0">
              <a:solidFill>
                <a:schemeClr val="bg2"/>
              </a:solidFill>
            </a:endParaRPr>
          </a:p>
        </p:txBody>
      </p:sp>
    </p:spTree>
    <p:extLst>
      <p:ext uri="{BB962C8B-B14F-4D97-AF65-F5344CB8AC3E}">
        <p14:creationId xmlns:p14="http://schemas.microsoft.com/office/powerpoint/2010/main" val="1977704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 Evolution View of </a:t>
            </a:r>
            <a:r>
              <a:rPr lang="en-US" sz="2800" dirty="0" err="1" smtClean="0"/>
              <a:t>Intradomain</a:t>
            </a:r>
            <a:r>
              <a:rPr lang="en-US" sz="2800" dirty="0" smtClean="0"/>
              <a:t> Routing Toward SDN</a:t>
            </a:r>
            <a:endParaRPr lang="en-US" sz="2800" dirty="0"/>
          </a:p>
        </p:txBody>
      </p:sp>
      <p:pic>
        <p:nvPicPr>
          <p:cNvPr id="48" name="Picture 47"/>
          <p:cNvPicPr>
            <a:picLocks noChangeAspect="1"/>
          </p:cNvPicPr>
          <p:nvPr/>
        </p:nvPicPr>
        <p:blipFill rotWithShape="1">
          <a:blip r:embed="rId3"/>
          <a:srcRect l="22222" t="18889" r="20889" b="30222"/>
          <a:stretch/>
        </p:blipFill>
        <p:spPr>
          <a:xfrm>
            <a:off x="194734" y="4146176"/>
            <a:ext cx="1608666" cy="1439002"/>
          </a:xfrm>
          <a:prstGeom prst="rect">
            <a:avLst/>
          </a:prstGeom>
        </p:spPr>
      </p:pic>
      <p:sp>
        <p:nvSpPr>
          <p:cNvPr id="52" name="Rounded Rectangle 51"/>
          <p:cNvSpPr/>
          <p:nvPr/>
        </p:nvSpPr>
        <p:spPr bwMode="auto">
          <a:xfrm>
            <a:off x="364067" y="3118556"/>
            <a:ext cx="1382889" cy="1380065"/>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4" name="Rectangle 53"/>
          <p:cNvSpPr/>
          <p:nvPr/>
        </p:nvSpPr>
        <p:spPr bwMode="auto">
          <a:xfrm>
            <a:off x="445412" y="4004733"/>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5" name="Rectangle 54"/>
          <p:cNvSpPr/>
          <p:nvPr/>
        </p:nvSpPr>
        <p:spPr bwMode="auto">
          <a:xfrm>
            <a:off x="445413" y="3524954"/>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Distributed </a:t>
            </a:r>
            <a:b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br>
            <a:r>
              <a:rPr lang="en-US" sz="12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Link State</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9" name="Rounded Rectangle 58"/>
          <p:cNvSpPr/>
          <p:nvPr/>
        </p:nvSpPr>
        <p:spPr bwMode="auto">
          <a:xfrm>
            <a:off x="2209800" y="1876779"/>
            <a:ext cx="1382889" cy="1461910"/>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0" name="Rectangle 59"/>
          <p:cNvSpPr/>
          <p:nvPr/>
        </p:nvSpPr>
        <p:spPr bwMode="auto">
          <a:xfrm>
            <a:off x="2291145" y="2844800"/>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1" name="Rectangle 60"/>
          <p:cNvSpPr/>
          <p:nvPr/>
        </p:nvSpPr>
        <p:spPr bwMode="auto">
          <a:xfrm>
            <a:off x="2291146" y="2336799"/>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sp>
        <p:nvSpPr>
          <p:cNvPr id="64" name="Rounded Rectangle 63"/>
          <p:cNvSpPr/>
          <p:nvPr/>
        </p:nvSpPr>
        <p:spPr bwMode="auto">
          <a:xfrm>
            <a:off x="2136423" y="4346223"/>
            <a:ext cx="1382889" cy="15155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5" name="Rectangle 64"/>
          <p:cNvSpPr/>
          <p:nvPr/>
        </p:nvSpPr>
        <p:spPr bwMode="auto">
          <a:xfrm>
            <a:off x="2217768" y="5367868"/>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6" name="Rectangle 65"/>
          <p:cNvSpPr/>
          <p:nvPr/>
        </p:nvSpPr>
        <p:spPr bwMode="auto">
          <a:xfrm>
            <a:off x="2217769" y="4873978"/>
            <a:ext cx="120663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a:t>
            </a: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
            </a:r>
            <a:b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br>
            <a:r>
              <a:rPr lang="en-US" sz="12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12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cxnSp>
        <p:nvCxnSpPr>
          <p:cNvPr id="67" name="Straight Arrow Connector 66"/>
          <p:cNvCxnSpPr>
            <a:stCxn id="55" idx="3"/>
            <a:endCxn id="61" idx="1"/>
          </p:cNvCxnSpPr>
          <p:nvPr/>
        </p:nvCxnSpPr>
        <p:spPr bwMode="auto">
          <a:xfrm flipV="1">
            <a:off x="1652052" y="2568222"/>
            <a:ext cx="639094" cy="1188155"/>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68" name="Straight Arrow Connector 67"/>
          <p:cNvCxnSpPr>
            <a:stCxn id="55" idx="3"/>
            <a:endCxn id="66" idx="1"/>
          </p:cNvCxnSpPr>
          <p:nvPr/>
        </p:nvCxnSpPr>
        <p:spPr bwMode="auto">
          <a:xfrm>
            <a:off x="1652052" y="3756377"/>
            <a:ext cx="565717" cy="1349024"/>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71" name="Freeform 70"/>
          <p:cNvSpPr/>
          <p:nvPr/>
        </p:nvSpPr>
        <p:spPr>
          <a:xfrm>
            <a:off x="3440290" y="2621844"/>
            <a:ext cx="707460" cy="2500490"/>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Rectangle 71"/>
          <p:cNvSpPr/>
          <p:nvPr/>
        </p:nvSpPr>
        <p:spPr>
          <a:xfrm>
            <a:off x="1609947" y="1097900"/>
            <a:ext cx="1553430" cy="461665"/>
          </a:xfrm>
          <a:prstGeom prst="rect">
            <a:avLst/>
          </a:prstGeom>
        </p:spPr>
        <p:txBody>
          <a:bodyPr wrap="none">
            <a:spAutoFit/>
          </a:bodyPr>
          <a:lstStyle/>
          <a:p>
            <a:r>
              <a:rPr lang="en-US" baseline="0" dirty="0" smtClean="0"/>
              <a:t>Link State</a:t>
            </a:r>
            <a:endParaRPr lang="en-US" baseline="0" dirty="0"/>
          </a:p>
        </p:txBody>
      </p:sp>
      <p:sp>
        <p:nvSpPr>
          <p:cNvPr id="74" name="Rounded Rectangle 73"/>
          <p:cNvSpPr/>
          <p:nvPr/>
        </p:nvSpPr>
        <p:spPr bwMode="auto">
          <a:xfrm>
            <a:off x="81846" y="1072445"/>
            <a:ext cx="4134555" cy="5105400"/>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7" name="Straight Connector 76"/>
          <p:cNvCxnSpPr>
            <a:stCxn id="52" idx="3"/>
          </p:cNvCxnSpPr>
          <p:nvPr/>
        </p:nvCxnSpPr>
        <p:spPr bwMode="auto">
          <a:xfrm flipV="1">
            <a:off x="1746956" y="3259668"/>
            <a:ext cx="539045" cy="54892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8" name="Straight Connector 77"/>
          <p:cNvCxnSpPr>
            <a:stCxn id="64" idx="0"/>
            <a:endCxn id="59" idx="2"/>
          </p:cNvCxnSpPr>
          <p:nvPr/>
        </p:nvCxnSpPr>
        <p:spPr bwMode="auto">
          <a:xfrm flipV="1">
            <a:off x="2827868" y="3338689"/>
            <a:ext cx="73377" cy="100753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9" name="Straight Connector 78"/>
          <p:cNvCxnSpPr/>
          <p:nvPr/>
        </p:nvCxnSpPr>
        <p:spPr bwMode="auto">
          <a:xfrm flipH="1" flipV="1">
            <a:off x="1789290" y="4329290"/>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0" name="Rectangle 79"/>
          <p:cNvSpPr/>
          <p:nvPr/>
        </p:nvSpPr>
        <p:spPr bwMode="auto">
          <a:xfrm>
            <a:off x="456701" y="3211687"/>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2" name="Rectangle 81"/>
          <p:cNvSpPr/>
          <p:nvPr/>
        </p:nvSpPr>
        <p:spPr bwMode="auto">
          <a:xfrm>
            <a:off x="2302434" y="2009420"/>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2217768" y="4535309"/>
            <a:ext cx="1206639" cy="287869"/>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19" name="Group 18"/>
          <p:cNvGrpSpPr/>
          <p:nvPr/>
        </p:nvGrpSpPr>
        <p:grpSpPr>
          <a:xfrm>
            <a:off x="4346222" y="1069683"/>
            <a:ext cx="4667954" cy="5065832"/>
            <a:chOff x="4346222" y="1069683"/>
            <a:chExt cx="4667954" cy="5065832"/>
          </a:xfrm>
        </p:grpSpPr>
        <p:sp>
          <p:nvSpPr>
            <p:cNvPr id="33" name="Right Arrow 32"/>
            <p:cNvSpPr/>
            <p:nvPr/>
          </p:nvSpPr>
          <p:spPr bwMode="auto">
            <a:xfrm>
              <a:off x="4346222" y="3400778"/>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6" name="Picture 45"/>
            <p:cNvPicPr>
              <a:picLocks noChangeAspect="1"/>
            </p:cNvPicPr>
            <p:nvPr/>
          </p:nvPicPr>
          <p:blipFill rotWithShape="1">
            <a:blip r:embed="rId4"/>
            <a:srcRect l="7735" t="31769" r="4972" b="35773"/>
            <a:stretch/>
          </p:blipFill>
          <p:spPr>
            <a:xfrm>
              <a:off x="4981221" y="4205114"/>
              <a:ext cx="1806222" cy="537294"/>
            </a:xfrm>
            <a:prstGeom prst="rect">
              <a:avLst/>
            </a:prstGeom>
          </p:spPr>
        </p:pic>
        <p:grpSp>
          <p:nvGrpSpPr>
            <p:cNvPr id="47" name="Group 46"/>
            <p:cNvGrpSpPr/>
            <p:nvPr/>
          </p:nvGrpSpPr>
          <p:grpSpPr>
            <a:xfrm>
              <a:off x="5161842" y="3894669"/>
              <a:ext cx="1382889" cy="561622"/>
              <a:chOff x="973667" y="3022600"/>
              <a:chExt cx="1439333" cy="561622"/>
            </a:xfrm>
          </p:grpSpPr>
          <p:sp>
            <p:nvSpPr>
              <p:cNvPr id="51" name="Rounded Rectangle 50"/>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6" name="Rectangle 5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57" name="Rounded Rectangle 56"/>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8" name="Rectangle 57"/>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2" name="Rectangle 61"/>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baseline="0" dirty="0"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nvGrpSpPr>
            <p:cNvPr id="63" name="Group 62"/>
            <p:cNvGrpSpPr/>
            <p:nvPr/>
          </p:nvGrpSpPr>
          <p:grpSpPr>
            <a:xfrm>
              <a:off x="6990642" y="5108226"/>
              <a:ext cx="1382889" cy="598312"/>
              <a:chOff x="973667" y="3000021"/>
              <a:chExt cx="1439333" cy="598312"/>
            </a:xfrm>
          </p:grpSpPr>
          <p:sp>
            <p:nvSpPr>
              <p:cNvPr id="69" name="Rounded Rectangle 68"/>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0" name="Rectangle 69"/>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73" name="Rectangle 72"/>
            <p:cNvSpPr/>
            <p:nvPr/>
          </p:nvSpPr>
          <p:spPr>
            <a:xfrm>
              <a:off x="6323056" y="1069683"/>
              <a:ext cx="834483" cy="461665"/>
            </a:xfrm>
            <a:prstGeom prst="rect">
              <a:avLst/>
            </a:prstGeom>
          </p:spPr>
          <p:txBody>
            <a:bodyPr wrap="none">
              <a:spAutoFit/>
            </a:bodyPr>
            <a:lstStyle/>
            <a:p>
              <a:r>
                <a:rPr lang="en-US" baseline="0" dirty="0" smtClean="0"/>
                <a:t>SDN</a:t>
              </a:r>
              <a:endParaRPr lang="en-US" baseline="0" dirty="0"/>
            </a:p>
          </p:txBody>
        </p:sp>
        <p:sp>
          <p:nvSpPr>
            <p:cNvPr id="75" name="Rounded Rectangle 74"/>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6" name="Straight Arrow Connector 75"/>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81" name="Straight Arrow Connector 80"/>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84" name="Freeform 83"/>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85" name="Straight Connector 84"/>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6" name="Straight Connector 85"/>
            <p:cNvCxnSpPr>
              <a:stCxn id="69"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87" name="Straight Connector 86"/>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8" name="Rectangle 87"/>
            <p:cNvSpPr/>
            <p:nvPr/>
          </p:nvSpPr>
          <p:spPr>
            <a:xfrm>
              <a:off x="4867386" y="2384837"/>
              <a:ext cx="1382410" cy="1200328"/>
            </a:xfrm>
            <a:prstGeom prst="rect">
              <a:avLst/>
            </a:prstGeom>
          </p:spPr>
          <p:txBody>
            <a:bodyPr wrap="none">
              <a:spAutoFit/>
            </a:bodyPr>
            <a:lstStyle/>
            <a:p>
              <a:pPr algn="r"/>
              <a:r>
                <a:rPr lang="en-US" baseline="0" dirty="0">
                  <a:solidFill>
                    <a:schemeClr val="accent6">
                      <a:lumMod val="50000"/>
                    </a:schemeClr>
                  </a:solidFill>
                </a:rPr>
                <a:t>s</a:t>
              </a:r>
              <a:r>
                <a:rPr lang="en-US" baseline="0" dirty="0" smtClean="0">
                  <a:solidFill>
                    <a:schemeClr val="accent6">
                      <a:lumMod val="50000"/>
                    </a:schemeClr>
                  </a:solidFill>
                </a:rPr>
                <a:t>tandard</a:t>
              </a:r>
              <a:br>
                <a:rPr lang="en-US" baseline="0" dirty="0" smtClean="0">
                  <a:solidFill>
                    <a:schemeClr val="accent6">
                      <a:lumMod val="50000"/>
                    </a:schemeClr>
                  </a:solidFill>
                </a:rPr>
              </a:br>
              <a:r>
                <a:rPr lang="en-US" baseline="0" dirty="0" smtClean="0">
                  <a:solidFill>
                    <a:schemeClr val="accent6">
                      <a:lumMod val="50000"/>
                    </a:schemeClr>
                  </a:solidFill>
                </a:rPr>
                <a:t>control</a:t>
              </a:r>
            </a:p>
            <a:p>
              <a:pPr algn="r"/>
              <a:r>
                <a:rPr lang="en-US" baseline="0" dirty="0" smtClean="0">
                  <a:solidFill>
                    <a:schemeClr val="accent6">
                      <a:lumMod val="50000"/>
                    </a:schemeClr>
                  </a:solidFill>
                </a:rPr>
                <a:t>protocol</a:t>
              </a:r>
              <a:endParaRPr lang="en-US" baseline="0" dirty="0">
                <a:solidFill>
                  <a:schemeClr val="accent6">
                    <a:lumMod val="50000"/>
                  </a:schemeClr>
                </a:solidFill>
              </a:endParaRPr>
            </a:p>
          </p:txBody>
        </p:sp>
        <p:pic>
          <p:nvPicPr>
            <p:cNvPr id="89" name="Picture 88"/>
            <p:cNvPicPr>
              <a:picLocks noChangeAspect="1"/>
            </p:cNvPicPr>
            <p:nvPr/>
          </p:nvPicPr>
          <p:blipFill>
            <a:blip r:embed="rId5"/>
            <a:stretch>
              <a:fillRect/>
            </a:stretch>
          </p:blipFill>
          <p:spPr>
            <a:xfrm>
              <a:off x="7634109" y="1214091"/>
              <a:ext cx="694267" cy="930800"/>
            </a:xfrm>
            <a:prstGeom prst="rect">
              <a:avLst/>
            </a:prstGeom>
          </p:spPr>
        </p:pic>
        <p:sp>
          <p:nvSpPr>
            <p:cNvPr id="90" name="Rectangle 89"/>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smtClean="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Link State</a:t>
              </a:r>
              <a:endPar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endParaRPr>
            </a:p>
          </p:txBody>
        </p:sp>
      </p:grpSp>
      <p:sp>
        <p:nvSpPr>
          <p:cNvPr id="91"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Tree>
    <p:extLst>
      <p:ext uri="{BB962C8B-B14F-4D97-AF65-F5344CB8AC3E}">
        <p14:creationId xmlns:p14="http://schemas.microsoft.com/office/powerpoint/2010/main" val="2604042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SDN (A “</a:t>
            </a:r>
            <a:r>
              <a:rPr lang="en-US" sz="3600" dirty="0" smtClean="0"/>
              <a:t>D</a:t>
            </a:r>
            <a:r>
              <a:rPr lang="en-US" sz="3600" dirty="0" smtClean="0"/>
              <a:t>efeatist” View)?</a:t>
            </a:r>
            <a:endParaRPr lang="en-US" sz="1400" dirty="0"/>
          </a:p>
        </p:txBody>
      </p:sp>
      <p:sp>
        <p:nvSpPr>
          <p:cNvPr id="3" name="Content Placeholder 2"/>
          <p:cNvSpPr>
            <a:spLocks noGrp="1"/>
          </p:cNvSpPr>
          <p:nvPr>
            <p:ph idx="1"/>
          </p:nvPr>
        </p:nvSpPr>
        <p:spPr>
          <a:xfrm>
            <a:off x="167746" y="1004713"/>
            <a:ext cx="8856662" cy="4493385"/>
          </a:xfrm>
        </p:spPr>
        <p:txBody>
          <a:bodyPr>
            <a:noAutofit/>
          </a:bodyPr>
          <a:lstStyle/>
          <a:p>
            <a:r>
              <a:rPr lang="en-US" altLang="ja-JP" sz="3600" dirty="0" smtClean="0">
                <a:ea typeface="ＭＳ Ｐゴシック" charset="0"/>
                <a:cs typeface="ＭＳ Ｐゴシック" charset="0"/>
              </a:rPr>
              <a:t>Distributed computing is </a:t>
            </a:r>
            <a:r>
              <a:rPr lang="en-US" altLang="ja-JP" sz="3600" dirty="0" smtClean="0">
                <a:ea typeface="ＭＳ Ｐゴシック" charset="0"/>
                <a:cs typeface="ＭＳ Ｐゴシック" charset="0"/>
              </a:rPr>
              <a:t>hard, e.g.,</a:t>
            </a:r>
            <a:endParaRPr lang="en-US" altLang="ja-JP" sz="3600" dirty="0" smtClean="0">
              <a:ea typeface="ＭＳ Ｐゴシック" charset="0"/>
              <a:cs typeface="ＭＳ Ｐゴシック" charset="0"/>
            </a:endParaRPr>
          </a:p>
          <a:p>
            <a:pPr lvl="1"/>
            <a:r>
              <a:rPr lang="en-US" altLang="ja-JP" dirty="0" smtClean="0">
                <a:ea typeface="ＭＳ Ｐゴシック" charset="0"/>
                <a:cs typeface="ＭＳ Ｐゴシック" charset="0"/>
              </a:rPr>
              <a:t>FLP Impossibility Theorem</a:t>
            </a:r>
          </a:p>
          <a:p>
            <a:pPr lvl="1"/>
            <a:r>
              <a:rPr lang="en-US" altLang="ja-JP" dirty="0" smtClean="0">
                <a:ea typeface="ＭＳ Ｐゴシック" charset="0"/>
                <a:cs typeface="ＭＳ Ｐゴシック" charset="0"/>
              </a:rPr>
              <a:t>Arrow’s Impossibility Theorem</a:t>
            </a:r>
          </a:p>
          <a:p>
            <a:pPr lvl="1"/>
            <a:endParaRPr lang="en-US" altLang="ja-JP" dirty="0">
              <a:ea typeface="ＭＳ Ｐゴシック" charset="0"/>
              <a:cs typeface="ＭＳ Ｐゴシック" charset="0"/>
            </a:endParaRPr>
          </a:p>
          <a:p>
            <a:r>
              <a:rPr lang="en-US" altLang="ja-JP" dirty="0" smtClean="0">
                <a:ea typeface="ＭＳ Ｐゴシック" charset="0"/>
                <a:cs typeface="ＭＳ Ｐゴシック" charset="0"/>
              </a:rPr>
              <a:t>Achieved good design for only some </a:t>
            </a:r>
            <a:r>
              <a:rPr lang="en-US" altLang="ja-JP" dirty="0" smtClean="0">
                <a:ea typeface="ＭＳ Ｐゴシック" charset="0"/>
                <a:cs typeface="ＭＳ Ｐゴシック" charset="0"/>
              </a:rPr>
              <a:t>specific tasks </a:t>
            </a:r>
            <a:r>
              <a:rPr lang="en-US" altLang="ja-JP" dirty="0" smtClean="0">
                <a:ea typeface="ＭＳ Ｐゴシック" charset="0"/>
                <a:cs typeface="ＭＳ Ｐゴシック" charset="0"/>
              </a:rPr>
              <a:t>(e.g., </a:t>
            </a:r>
            <a:r>
              <a:rPr lang="en-US" altLang="ja-JP" dirty="0" smtClean="0">
                <a:ea typeface="ＭＳ Ｐゴシック" charset="0"/>
                <a:cs typeface="ＭＳ Ｐゴシック" charset="0"/>
              </a:rPr>
              <a:t>state distribution, leader election)</a:t>
            </a:r>
            <a:r>
              <a:rPr lang="en-US" altLang="ja-JP" dirty="0">
                <a:ea typeface="ＭＳ Ｐゴシック" charset="0"/>
                <a:cs typeface="ＭＳ Ｐゴシック" charset="0"/>
              </a:rPr>
              <a:t>.</a:t>
            </a:r>
            <a:r>
              <a:rPr lang="en-US" altLang="ja-JP" dirty="0" smtClean="0">
                <a:ea typeface="ＭＳ Ｐゴシック" charset="0"/>
                <a:cs typeface="ＭＳ Ｐゴシック" charset="0"/>
              </a:rPr>
              <a:t> Hence, one can consider SDN as a way of moving away from generic distributed computing, by focusing on utilizing the few well-understood primitives, in particular centralized state.</a:t>
            </a:r>
            <a:endParaRPr lang="en-US" altLang="ja-JP" dirty="0" smtClean="0">
              <a:ea typeface="ＭＳ Ｐゴシック" charset="0"/>
              <a:cs typeface="ＭＳ Ｐゴシック" charset="0"/>
            </a:endParaRPr>
          </a:p>
        </p:txBody>
      </p:sp>
      <p:sp>
        <p:nvSpPr>
          <p:cNvPr id="4"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32441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What is </a:t>
            </a:r>
            <a:r>
              <a:rPr lang="en-US" sz="2800" dirty="0" smtClean="0"/>
              <a:t>SDN: a “</a:t>
            </a:r>
            <a:r>
              <a:rPr lang="en-US" sz="2800" dirty="0" err="1" smtClean="0"/>
              <a:t>Whitebox</a:t>
            </a:r>
            <a:r>
              <a:rPr lang="en-US" sz="2800" dirty="0" smtClean="0"/>
              <a:t>”/Programmable</a:t>
            </a:r>
            <a:r>
              <a:rPr lang="en-US" sz="2800" dirty="0" smtClean="0"/>
              <a:t>-</a:t>
            </a:r>
            <a:r>
              <a:rPr lang="en-US" sz="2800" dirty="0" smtClean="0"/>
              <a:t>Network View</a:t>
            </a:r>
            <a:endParaRPr lang="en-US" sz="2800" dirty="0"/>
          </a:p>
        </p:txBody>
      </p:sp>
      <p:sp>
        <p:nvSpPr>
          <p:cNvPr id="3" name="Content Placeholder 2"/>
          <p:cNvSpPr>
            <a:spLocks noGrp="1"/>
          </p:cNvSpPr>
          <p:nvPr>
            <p:ph idx="1"/>
          </p:nvPr>
        </p:nvSpPr>
        <p:spPr>
          <a:xfrm>
            <a:off x="125413" y="804333"/>
            <a:ext cx="8856662" cy="5520267"/>
          </a:xfrm>
        </p:spPr>
        <p:txBody>
          <a:bodyPr/>
          <a:lstStyle/>
          <a:p>
            <a:r>
              <a:rPr lang="en-US" sz="2400" dirty="0" smtClean="0"/>
              <a:t>Separation of switch hardware and software</a:t>
            </a:r>
            <a:endParaRPr lang="en-US" sz="2400" dirty="0"/>
          </a:p>
        </p:txBody>
      </p:sp>
      <p:sp>
        <p:nvSpPr>
          <p:cNvPr id="80"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grpSp>
        <p:nvGrpSpPr>
          <p:cNvPr id="23" name="Group 22"/>
          <p:cNvGrpSpPr/>
          <p:nvPr/>
        </p:nvGrpSpPr>
        <p:grpSpPr>
          <a:xfrm>
            <a:off x="112889" y="1538168"/>
            <a:ext cx="4134555" cy="4952944"/>
            <a:chOff x="112889" y="1538168"/>
            <a:chExt cx="4134555" cy="4952944"/>
          </a:xfrm>
        </p:grpSpPr>
        <p:grpSp>
          <p:nvGrpSpPr>
            <p:cNvPr id="48" name="Group 47"/>
            <p:cNvGrpSpPr/>
            <p:nvPr/>
          </p:nvGrpSpPr>
          <p:grpSpPr>
            <a:xfrm>
              <a:off x="2128095" y="2494910"/>
              <a:ext cx="1585561" cy="1058333"/>
              <a:chOff x="973667" y="2525889"/>
              <a:chExt cx="1439333" cy="1058333"/>
            </a:xfrm>
          </p:grpSpPr>
          <p:sp>
            <p:nvSpPr>
              <p:cNvPr id="51" name="Rounded Rectangle 5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2" name="Rectangle 5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54" name="Rectangle 53"/>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pic>
          <p:nvPicPr>
            <p:cNvPr id="5" name="Picture 4"/>
            <p:cNvPicPr>
              <a:picLocks noChangeAspect="1"/>
            </p:cNvPicPr>
            <p:nvPr/>
          </p:nvPicPr>
          <p:blipFill rotWithShape="1">
            <a:blip r:embed="rId3"/>
            <a:srcRect l="22222" t="18889" r="20889" b="30222"/>
            <a:stretch/>
          </p:blipFill>
          <p:spPr>
            <a:xfrm>
              <a:off x="225777" y="4459443"/>
              <a:ext cx="1608666" cy="1439002"/>
            </a:xfrm>
            <a:prstGeom prst="rect">
              <a:avLst/>
            </a:prstGeom>
          </p:spPr>
        </p:pic>
        <p:grpSp>
          <p:nvGrpSpPr>
            <p:cNvPr id="10" name="Group 9"/>
            <p:cNvGrpSpPr/>
            <p:nvPr/>
          </p:nvGrpSpPr>
          <p:grpSpPr>
            <a:xfrm>
              <a:off x="192438" y="3753555"/>
              <a:ext cx="1585561" cy="1058333"/>
              <a:chOff x="973667" y="2525889"/>
              <a:chExt cx="1439333" cy="1058333"/>
            </a:xfrm>
          </p:grpSpPr>
          <p:sp>
            <p:nvSpPr>
              <p:cNvPr id="7" name="Rounded Rectangle 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 name="Rectangle 7"/>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27" name="Rectangle 26"/>
            <p:cNvSpPr/>
            <p:nvPr/>
          </p:nvSpPr>
          <p:spPr>
            <a:xfrm>
              <a:off x="1372881" y="1538168"/>
              <a:ext cx="1610237" cy="461665"/>
            </a:xfrm>
            <a:prstGeom prst="rect">
              <a:avLst/>
            </a:prstGeom>
          </p:spPr>
          <p:txBody>
            <a:bodyPr wrap="none">
              <a:spAutoFit/>
            </a:bodyPr>
            <a:lstStyle/>
            <a:p>
              <a:r>
                <a:rPr lang="en-US" baseline="0" dirty="0" smtClean="0"/>
                <a:t>Traditional</a:t>
              </a:r>
              <a:endParaRPr lang="en-US" baseline="0" dirty="0"/>
            </a:p>
          </p:txBody>
        </p:sp>
        <p:sp>
          <p:nvSpPr>
            <p:cNvPr id="28" name="Rounded Rectangle 2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a:stCxn id="7"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51"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55" name="Group 54"/>
            <p:cNvGrpSpPr/>
            <p:nvPr/>
          </p:nvGrpSpPr>
          <p:grpSpPr>
            <a:xfrm>
              <a:off x="2267665" y="5110225"/>
              <a:ext cx="1585561" cy="1058333"/>
              <a:chOff x="973667" y="2525889"/>
              <a:chExt cx="1439333" cy="1058333"/>
            </a:xfrm>
          </p:grpSpPr>
          <p:sp>
            <p:nvSpPr>
              <p:cNvPr id="57" name="Rounded Rectangle 5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9" name="Rectangle 5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60" name="Rectangle 59"/>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grpSp>
        <p:nvGrpSpPr>
          <p:cNvPr id="63" name="Group 62"/>
          <p:cNvGrpSpPr/>
          <p:nvPr/>
        </p:nvGrpSpPr>
        <p:grpSpPr>
          <a:xfrm>
            <a:off x="4627211" y="1523807"/>
            <a:ext cx="4134555" cy="4952944"/>
            <a:chOff x="112889" y="1538168"/>
            <a:chExt cx="4134555" cy="4952944"/>
          </a:xfrm>
        </p:grpSpPr>
        <p:grpSp>
          <p:nvGrpSpPr>
            <p:cNvPr id="64" name="Group 63"/>
            <p:cNvGrpSpPr/>
            <p:nvPr/>
          </p:nvGrpSpPr>
          <p:grpSpPr>
            <a:xfrm>
              <a:off x="2128095" y="2494910"/>
              <a:ext cx="1585561" cy="1058333"/>
              <a:chOff x="973667" y="2525889"/>
              <a:chExt cx="1439333" cy="1058333"/>
            </a:xfrm>
          </p:grpSpPr>
          <p:sp>
            <p:nvSpPr>
              <p:cNvPr id="87" name="Rounded Rectangle 86"/>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8" name="Rectangle 87"/>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HardwareB</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9" name="Rectangle 88"/>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nvGrpSpPr>
            <p:cNvPr id="66" name="Group 65"/>
            <p:cNvGrpSpPr/>
            <p:nvPr/>
          </p:nvGrpSpPr>
          <p:grpSpPr>
            <a:xfrm>
              <a:off x="192438" y="3753555"/>
              <a:ext cx="1585561" cy="1058333"/>
              <a:chOff x="973667" y="2525889"/>
              <a:chExt cx="1439333" cy="1058333"/>
            </a:xfrm>
          </p:grpSpPr>
          <p:sp>
            <p:nvSpPr>
              <p:cNvPr id="84" name="Rounded Rectangle 83"/>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5" name="Rectangle 84"/>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6" name="Rectangle 85"/>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SoftwareC</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67" name="Rectangle 66"/>
            <p:cNvSpPr/>
            <p:nvPr/>
          </p:nvSpPr>
          <p:spPr>
            <a:xfrm>
              <a:off x="1372881" y="1538168"/>
              <a:ext cx="1467619" cy="461665"/>
            </a:xfrm>
            <a:prstGeom prst="rect">
              <a:avLst/>
            </a:prstGeom>
          </p:spPr>
          <p:txBody>
            <a:bodyPr wrap="none">
              <a:spAutoFit/>
            </a:bodyPr>
            <a:lstStyle/>
            <a:p>
              <a:r>
                <a:rPr lang="en-US" baseline="0" dirty="0" err="1" smtClean="0"/>
                <a:t>Whitebox</a:t>
              </a:r>
              <a:endParaRPr lang="en-US" baseline="0" dirty="0"/>
            </a:p>
          </p:txBody>
        </p:sp>
        <p:sp>
          <p:nvSpPr>
            <p:cNvPr id="68" name="Rounded Rectangle 67"/>
            <p:cNvSpPr/>
            <p:nvPr/>
          </p:nvSpPr>
          <p:spPr bwMode="auto">
            <a:xfrm>
              <a:off x="112889" y="1566334"/>
              <a:ext cx="4134555" cy="4924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1" name="Straight Connector 70"/>
            <p:cNvCxnSpPr>
              <a:stCxn id="84" idx="3"/>
            </p:cNvCxnSpPr>
            <p:nvPr/>
          </p:nvCxnSpPr>
          <p:spPr bwMode="auto">
            <a:xfrm flipV="1">
              <a:off x="1777999" y="3578924"/>
              <a:ext cx="646717" cy="70379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2" name="Straight Connector 71"/>
            <p:cNvCxnSpPr>
              <a:endCxn id="87" idx="2"/>
            </p:cNvCxnSpPr>
            <p:nvPr/>
          </p:nvCxnSpPr>
          <p:spPr bwMode="auto">
            <a:xfrm flipV="1">
              <a:off x="2858911" y="3553243"/>
              <a:ext cx="61965" cy="1563448"/>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flipH="1" flipV="1">
              <a:off x="1820333" y="4642557"/>
              <a:ext cx="409223" cy="47977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77" name="Group 76"/>
            <p:cNvGrpSpPr/>
            <p:nvPr/>
          </p:nvGrpSpPr>
          <p:grpSpPr>
            <a:xfrm>
              <a:off x="2267665" y="5110225"/>
              <a:ext cx="1585561" cy="1058333"/>
              <a:chOff x="973667" y="2525889"/>
              <a:chExt cx="1439333" cy="1058333"/>
            </a:xfrm>
          </p:grpSpPr>
          <p:sp>
            <p:nvSpPr>
              <p:cNvPr id="81" name="Rounded Rectangle 80"/>
              <p:cNvSpPr/>
              <p:nvPr/>
            </p:nvSpPr>
            <p:spPr bwMode="auto">
              <a:xfrm>
                <a:off x="973667" y="2525889"/>
                <a:ext cx="1439333" cy="105833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2" name="Rectangle 81"/>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HardwareA</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3" name="Rectangle 82"/>
              <p:cNvSpPr/>
              <p:nvPr/>
            </p:nvSpPr>
            <p:spPr bwMode="auto">
              <a:xfrm>
                <a:off x="1058333" y="2610555"/>
                <a:ext cx="1255889"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baseline="0" dirty="0" err="1" smtClean="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SoftwareD</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grpSp>
    </p:spTree>
    <p:extLst>
      <p:ext uri="{BB962C8B-B14F-4D97-AF65-F5344CB8AC3E}">
        <p14:creationId xmlns:p14="http://schemas.microsoft.com/office/powerpoint/2010/main" val="2221088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Why SDN </a:t>
            </a:r>
            <a:r>
              <a:rPr lang="en-US" sz="2800" dirty="0" smtClean="0"/>
              <a:t>or More Programmable </a:t>
            </a:r>
            <a:r>
              <a:rPr lang="en-US" sz="2800" dirty="0" smtClean="0"/>
              <a:t>Networks?</a:t>
            </a:r>
            <a:endParaRPr lang="en-US" sz="1100" dirty="0"/>
          </a:p>
        </p:txBody>
      </p:sp>
      <p:sp>
        <p:nvSpPr>
          <p:cNvPr id="3" name="Content Placeholder 2"/>
          <p:cNvSpPr>
            <a:spLocks noGrp="1"/>
          </p:cNvSpPr>
          <p:nvPr>
            <p:ph idx="1"/>
          </p:nvPr>
        </p:nvSpPr>
        <p:spPr>
          <a:xfrm>
            <a:off x="399186" y="898828"/>
            <a:ext cx="8650879" cy="5405052"/>
          </a:xfrm>
        </p:spPr>
        <p:txBody>
          <a:bodyPr>
            <a:noAutofit/>
          </a:bodyPr>
          <a:lstStyle/>
          <a:p>
            <a:r>
              <a:rPr lang="en-US" altLang="ja-JP" dirty="0" smtClean="0">
                <a:ea typeface="ＭＳ Ｐゴシック" charset="0"/>
                <a:cs typeface="ＭＳ Ｐゴシック" charset="0"/>
              </a:rPr>
              <a:t>Modern networks contain increasingly more diverse types of equipment</a:t>
            </a: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endParaRPr lang="en-US" altLang="ja-JP" dirty="0">
              <a:ea typeface="ＭＳ Ｐゴシック" charset="0"/>
              <a:cs typeface="ＭＳ Ｐゴシック" charset="0"/>
            </a:endParaRPr>
          </a:p>
          <a:p>
            <a:endParaRPr lang="en-US" altLang="ja-JP" dirty="0" smtClean="0">
              <a:ea typeface="ＭＳ Ｐゴシック" charset="0"/>
              <a:cs typeface="ＭＳ Ｐゴシック" charset="0"/>
            </a:endParaRPr>
          </a:p>
          <a:p>
            <a:pPr marL="0" indent="0">
              <a:buNone/>
            </a:pPr>
            <a:endParaRPr lang="en-US" altLang="ja-JP" dirty="0" smtClean="0">
              <a:ea typeface="ＭＳ Ｐゴシック" charset="0"/>
              <a:cs typeface="ＭＳ Ｐゴシック" charset="0"/>
            </a:endParaRPr>
          </a:p>
          <a:p>
            <a:r>
              <a:rPr lang="en-US" altLang="ja-JP" dirty="0" smtClean="0">
                <a:ea typeface="ＭＳ Ｐゴシック" charset="0"/>
                <a:cs typeface="ＭＳ Ｐゴシック" charset="0"/>
              </a:rPr>
              <a:t>In traditional settings, each type/vendor runs in its own hardware box</a:t>
            </a:r>
          </a:p>
          <a:p>
            <a:r>
              <a:rPr lang="en-US" altLang="ja-JP" dirty="0" smtClean="0">
                <a:ea typeface="ＭＳ Ｐゴシック" charset="0"/>
                <a:cs typeface="ＭＳ Ｐゴシック" charset="0"/>
              </a:rPr>
              <a:t>Substantial flexibility if more </a:t>
            </a:r>
            <a:r>
              <a:rPr lang="en-US" altLang="ja-JP" dirty="0" smtClean="0">
                <a:ea typeface="ＭＳ Ｐゴシック" charset="0"/>
                <a:cs typeface="ＭＳ Ｐゴシック" charset="0"/>
              </a:rPr>
              <a:t>programmable nets</a:t>
            </a:r>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endParaRPr lang="en-US" altLang="ja-JP" sz="2400" dirty="0" smtClean="0">
              <a:ea typeface="ＭＳ Ｐゴシック" charset="0"/>
              <a:cs typeface="ＭＳ Ｐゴシック" charset="0"/>
            </a:endParaRPr>
          </a:p>
          <a:p>
            <a:endParaRPr lang="en-US" altLang="ja-JP" sz="2400" dirty="0">
              <a:ea typeface="ＭＳ Ｐゴシック" charset="0"/>
              <a:cs typeface="ＭＳ Ｐゴシック" charset="0"/>
            </a:endParaRPr>
          </a:p>
          <a:p>
            <a:pPr marL="0" indent="0">
              <a:buNone/>
            </a:pPr>
            <a:r>
              <a:rPr lang="en-US" altLang="ja-JP" sz="2400" dirty="0">
                <a:ea typeface="ＭＳ Ｐゴシック" charset="0"/>
                <a:cs typeface="ＭＳ Ｐゴシック" charset="0"/>
              </a:rPr>
              <a:t/>
            </a:r>
            <a:br>
              <a:rPr lang="en-US" altLang="ja-JP" sz="2400" dirty="0">
                <a:ea typeface="ＭＳ Ｐゴシック" charset="0"/>
                <a:cs typeface="ＭＳ Ｐゴシック" charset="0"/>
              </a:rPr>
            </a:br>
            <a:endParaRPr lang="en-US" altLang="ja-JP" sz="2400" dirty="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0" y="1878524"/>
            <a:ext cx="9144000" cy="2519368"/>
          </a:xfrm>
          <a:prstGeom prst="rect">
            <a:avLst/>
          </a:prstGeom>
        </p:spPr>
      </p:pic>
      <p:sp>
        <p:nvSpPr>
          <p:cNvPr id="5" name="Rectangle 4"/>
          <p:cNvSpPr/>
          <p:nvPr/>
        </p:nvSpPr>
        <p:spPr>
          <a:xfrm>
            <a:off x="601350" y="4599878"/>
            <a:ext cx="3168185" cy="307777"/>
          </a:xfrm>
          <a:prstGeom prst="rect">
            <a:avLst/>
          </a:prstGeom>
        </p:spPr>
        <p:txBody>
          <a:bodyPr wrap="none">
            <a:spAutoFit/>
          </a:bodyPr>
          <a:lstStyle/>
          <a:p>
            <a:r>
              <a:rPr lang="en-US" altLang="ja-JP" sz="1400" i="1" baseline="0" dirty="0" smtClean="0"/>
              <a:t>Source: [Sherry, et. al SIGCOMM’12]</a:t>
            </a:r>
            <a:endParaRPr lang="en-US" sz="1400" i="1" baseline="0" dirty="0"/>
          </a:p>
        </p:txBody>
      </p:sp>
      <p:sp>
        <p:nvSpPr>
          <p:cNvPr id="6" name="Rectangle 5"/>
          <p:cNvSpPr/>
          <p:nvPr/>
        </p:nvSpPr>
        <p:spPr>
          <a:xfrm>
            <a:off x="610556" y="4281174"/>
            <a:ext cx="7969333" cy="307777"/>
          </a:xfrm>
          <a:prstGeom prst="rect">
            <a:avLst/>
          </a:prstGeom>
        </p:spPr>
        <p:txBody>
          <a:bodyPr wrap="square">
            <a:spAutoFit/>
          </a:bodyPr>
          <a:lstStyle/>
          <a:p>
            <a:r>
              <a:rPr lang="en-US" sz="1400" baseline="0" dirty="0" smtClean="0"/>
              <a:t>Small: &lt;=1k hosts</a:t>
            </a:r>
            <a:r>
              <a:rPr lang="en-US" sz="1400" baseline="0" dirty="0"/>
              <a:t>;</a:t>
            </a:r>
            <a:r>
              <a:rPr lang="en-US" sz="1400" baseline="0" dirty="0" smtClean="0"/>
              <a:t> Medium: 1k</a:t>
            </a:r>
            <a:r>
              <a:rPr lang="en-US" sz="1400" baseline="0" dirty="0"/>
              <a:t>-</a:t>
            </a:r>
            <a:r>
              <a:rPr lang="en-US" sz="1400" baseline="0" dirty="0" smtClean="0"/>
              <a:t>10k; Large: 10k</a:t>
            </a:r>
            <a:r>
              <a:rPr lang="en-US" sz="1400" baseline="0" dirty="0"/>
              <a:t>-</a:t>
            </a:r>
            <a:r>
              <a:rPr lang="en-US" sz="1400" baseline="0" dirty="0" smtClean="0"/>
              <a:t>100k; Very Large: &gt;= 100k</a:t>
            </a:r>
            <a:endParaRPr lang="en-US" sz="1400" baseline="0" dirty="0"/>
          </a:p>
        </p:txBody>
      </p:sp>
      <p:sp>
        <p:nvSpPr>
          <p:cNvPr id="9" name="Slide Number Placeholder 6"/>
          <p:cNvSpPr>
            <a:spLocks noGrp="1"/>
          </p:cNvSpPr>
          <p:nvPr>
            <p:ph type="sldNum" sz="quarter" idx="10"/>
          </p:nvPr>
        </p:nvSpPr>
        <p:spPr>
          <a:xfrm>
            <a:off x="7239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410290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dimacs-2011-12-08-template.pot</Template>
  <TotalTime>12106</TotalTime>
  <Words>1866</Words>
  <Application>Microsoft Macintosh PowerPoint</Application>
  <PresentationFormat>On-screen Show (4:3)</PresentationFormat>
  <Paragraphs>353</Paragraphs>
  <Slides>36</Slides>
  <Notes>35</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Blank Presentation</vt:lpstr>
      <vt:lpstr>A Brief Introduction to SDN</vt:lpstr>
      <vt:lpstr>Outline</vt:lpstr>
      <vt:lpstr>What is SDN?</vt:lpstr>
      <vt:lpstr>What is SDN: a “Main-Stream” View</vt:lpstr>
      <vt:lpstr>An Evolution View of Intradomain Routing Toward SDN</vt:lpstr>
      <vt:lpstr>An Evolution View of Intradomain Routing Toward SDN</vt:lpstr>
      <vt:lpstr>Why SDN (A “Defeatist” View)?</vt:lpstr>
      <vt:lpstr>What is SDN: a “Whitebox”/Programmable-Network View</vt:lpstr>
      <vt:lpstr>Why SDN or More Programmable Networks?</vt:lpstr>
      <vt:lpstr>Why SDN or More Programmable Networks?</vt:lpstr>
      <vt:lpstr>More Programmable Networks are a Well Recognized Trend</vt:lpstr>
      <vt:lpstr>What is SDN: A New  Control-Abstraction View</vt:lpstr>
      <vt:lpstr>Outline</vt:lpstr>
      <vt:lpstr>Increasing Interests (ODL as an Example)</vt:lpstr>
      <vt:lpstr>Almost Every Network Vendor has an SDN Architecture</vt:lpstr>
      <vt:lpstr>Some Main Current Use Cases of SDN</vt:lpstr>
      <vt:lpstr>Results of a User Survey</vt:lpstr>
      <vt:lpstr>State of Current (Open Source) Players</vt:lpstr>
      <vt:lpstr>Outline</vt:lpstr>
      <vt:lpstr>ONOS Architecture: Big Picture</vt:lpstr>
      <vt:lpstr>ONOS Architecture: Some Key Abstractions</vt:lpstr>
      <vt:lpstr>OpenDaylight Architecture: Big Picture</vt:lpstr>
      <vt:lpstr>OpenDaylight: Some Key Abstractions</vt:lpstr>
      <vt:lpstr>OpenDaylight: YANG Data Store</vt:lpstr>
      <vt:lpstr>Questions to Keep in Mind on Architecture</vt:lpstr>
      <vt:lpstr>Outline</vt:lpstr>
      <vt:lpstr>Current SDN Data Path Designs</vt:lpstr>
      <vt:lpstr>Key Datapath Question</vt:lpstr>
      <vt:lpstr>Outline</vt:lpstr>
      <vt:lpstr>Complexity of an SDN Program</vt:lpstr>
      <vt:lpstr>Questions to Keep in Mind on SDN Programming</vt:lpstr>
      <vt:lpstr>SDN vs Inherent Complexity</vt:lpstr>
      <vt:lpstr>Outline</vt:lpstr>
      <vt:lpstr>Questions to Keep in Mind on SDN Programming</vt:lpstr>
      <vt:lpstr>Thank you and enjoy the rest of ADL!</vt:lpstr>
      <vt:lpstr>SDN Architecture (Wikipedia)</vt:lpstr>
    </vt:vector>
  </TitlesOfParts>
  <Manager/>
  <Company>Yale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Y. Richard Yang</cp:lastModifiedBy>
  <cp:revision>930</cp:revision>
  <cp:lastPrinted>2011-12-21T04:26:34Z</cp:lastPrinted>
  <dcterms:modified xsi:type="dcterms:W3CDTF">2015-11-30T14:51:39Z</dcterms:modified>
  <cp:category/>
</cp:coreProperties>
</file>